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9" r:id="rId4"/>
    <p:sldId id="277" r:id="rId5"/>
    <p:sldId id="278" r:id="rId6"/>
    <p:sldId id="280" r:id="rId7"/>
    <p:sldId id="281" r:id="rId8"/>
    <p:sldId id="283" r:id="rId9"/>
    <p:sldId id="272" r:id="rId10"/>
    <p:sldId id="297" r:id="rId11"/>
    <p:sldId id="298" r:id="rId12"/>
    <p:sldId id="307" r:id="rId13"/>
    <p:sldId id="299" r:id="rId14"/>
    <p:sldId id="300" r:id="rId15"/>
    <p:sldId id="285" r:id="rId16"/>
    <p:sldId id="288" r:id="rId17"/>
    <p:sldId id="290" r:id="rId18"/>
    <p:sldId id="303" r:id="rId19"/>
    <p:sldId id="304" r:id="rId20"/>
    <p:sldId id="308" r:id="rId21"/>
    <p:sldId id="274" r:id="rId2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0A1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5" autoAdjust="0"/>
    <p:restoredTop sz="94660"/>
  </p:normalViewPr>
  <p:slideViewPr>
    <p:cSldViewPr snapToGrid="0">
      <p:cViewPr varScale="1">
        <p:scale>
          <a:sx n="76" d="100"/>
          <a:sy n="76"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F29104D2-EEBE-4D82-9701-D4F27D280657}" type="datetimeFigureOut">
              <a:rPr lang="ro-RO" smtClean="0"/>
              <a:t>17.03.2021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371862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F29104D2-EEBE-4D82-9701-D4F27D280657}" type="datetimeFigureOut">
              <a:rPr lang="ro-RO" smtClean="0"/>
              <a:t>17.03.2021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22639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F29104D2-EEBE-4D82-9701-D4F27D280657}" type="datetimeFigureOut">
              <a:rPr lang="ro-RO" smtClean="0"/>
              <a:t>17.03.2021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403110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F29104D2-EEBE-4D82-9701-D4F27D280657}" type="datetimeFigureOut">
              <a:rPr lang="ro-RO" smtClean="0"/>
              <a:t>17.03.2021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98458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9104D2-EEBE-4D82-9701-D4F27D280657}" type="datetimeFigureOut">
              <a:rPr lang="ro-RO" smtClean="0"/>
              <a:t>17.03.2021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409101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F29104D2-EEBE-4D82-9701-D4F27D280657}" type="datetimeFigureOut">
              <a:rPr lang="ro-RO" smtClean="0"/>
              <a:t>17.03.2021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11674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F29104D2-EEBE-4D82-9701-D4F27D280657}" type="datetimeFigureOut">
              <a:rPr lang="ro-RO" smtClean="0"/>
              <a:t>17.03.2021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82307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F29104D2-EEBE-4D82-9701-D4F27D280657}" type="datetimeFigureOut">
              <a:rPr lang="ro-RO" smtClean="0"/>
              <a:t>17.03.2021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332620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104D2-EEBE-4D82-9701-D4F27D280657}" type="datetimeFigureOut">
              <a:rPr lang="ro-RO" smtClean="0"/>
              <a:t>17.03.2021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39090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9104D2-EEBE-4D82-9701-D4F27D280657}" type="datetimeFigureOut">
              <a:rPr lang="ro-RO" smtClean="0"/>
              <a:t>17.03.2021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24573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9104D2-EEBE-4D82-9701-D4F27D280657}" type="datetimeFigureOut">
              <a:rPr lang="ro-RO" smtClean="0"/>
              <a:t>17.03.2021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1363F54-1AF3-4277-B903-F900EE3D66B3}" type="slidenum">
              <a:rPr lang="ro-RO" smtClean="0"/>
              <a:t>‹#›</a:t>
            </a:fld>
            <a:endParaRPr lang="ro-RO"/>
          </a:p>
        </p:txBody>
      </p:sp>
    </p:spTree>
    <p:extLst>
      <p:ext uri="{BB962C8B-B14F-4D97-AF65-F5344CB8AC3E}">
        <p14:creationId xmlns:p14="http://schemas.microsoft.com/office/powerpoint/2010/main" val="218038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104D2-EEBE-4D82-9701-D4F27D280657}" type="datetimeFigureOut">
              <a:rPr lang="ro-RO" smtClean="0"/>
              <a:t>17.03.2021</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63F54-1AF3-4277-B903-F900EE3D66B3}" type="slidenum">
              <a:rPr lang="ro-RO" smtClean="0"/>
              <a:t>‹#›</a:t>
            </a:fld>
            <a:endParaRPr lang="ro-RO"/>
          </a:p>
        </p:txBody>
      </p:sp>
    </p:spTree>
    <p:extLst>
      <p:ext uri="{BB962C8B-B14F-4D97-AF65-F5344CB8AC3E}">
        <p14:creationId xmlns:p14="http://schemas.microsoft.com/office/powerpoint/2010/main" val="41323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mailto:sales@maguay.r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maguay.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92730"/>
            <a:ext cx="9144000" cy="1365069"/>
          </a:xfrm>
        </p:spPr>
        <p:txBody>
          <a:bodyPr>
            <a:normAutofit/>
          </a:bodyPr>
          <a:lstStyle/>
          <a:p>
            <a:r>
              <a:rPr lang="en-US" b="1" dirty="0" smtClean="0">
                <a:solidFill>
                  <a:srgbClr val="0A1971"/>
                </a:solidFill>
                <a:cs typeface="Arial" panose="020B0604020202020204" pitchFamily="34" charset="0"/>
              </a:rPr>
              <a:t>COMPANY PROFILE</a:t>
            </a:r>
            <a:endParaRPr lang="ro-RO" b="1" dirty="0">
              <a:solidFill>
                <a:srgbClr val="0A1971"/>
              </a:solidFill>
              <a:cs typeface="Arial" panose="020B0604020202020204" pitchFamily="34" charset="0"/>
            </a:endParaRPr>
          </a:p>
        </p:txBody>
      </p:sp>
    </p:spTree>
    <p:extLst>
      <p:ext uri="{BB962C8B-B14F-4D97-AF65-F5344CB8AC3E}">
        <p14:creationId xmlns:p14="http://schemas.microsoft.com/office/powerpoint/2010/main" val="245164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712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IT SYSTEM INTEGRATOR</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6" name="TextBox 5"/>
          <p:cNvSpPr txBox="1"/>
          <p:nvPr/>
        </p:nvSpPr>
        <p:spPr>
          <a:xfrm>
            <a:off x="978334" y="963427"/>
            <a:ext cx="9614139" cy="6826484"/>
          </a:xfrm>
          <a:prstGeom prst="rect">
            <a:avLst/>
          </a:prstGeom>
          <a:noFill/>
        </p:spPr>
        <p:txBody>
          <a:bodyPr wrap="square" rtlCol="0">
            <a:spAutoFit/>
          </a:bodyPr>
          <a:lstStyle/>
          <a:p>
            <a:pPr lvl="0" algn="just">
              <a:lnSpc>
                <a:spcPct val="150000"/>
              </a:lnSpc>
            </a:pPr>
            <a:r>
              <a:rPr lang="ro-RO" dirty="0">
                <a:cs typeface="Arial" panose="020B0604020202020204" pitchFamily="34" charset="0"/>
              </a:rPr>
              <a:t>Maguay </a:t>
            </a:r>
            <a:r>
              <a:rPr lang="en-US" dirty="0" smtClean="0"/>
              <a:t>implemented </a:t>
            </a:r>
            <a:r>
              <a:rPr lang="en-US" dirty="0"/>
              <a:t>reference turnkey solutions in Romania, starting from </a:t>
            </a:r>
            <a:r>
              <a:rPr lang="ro-RO" dirty="0">
                <a:cs typeface="Arial" panose="020B0604020202020204" pitchFamily="34" charset="0"/>
              </a:rPr>
              <a:t>hardware &amp; software </a:t>
            </a:r>
            <a:r>
              <a:rPr lang="en-US" dirty="0" smtClean="0"/>
              <a:t>infrastructure </a:t>
            </a:r>
            <a:r>
              <a:rPr lang="en-US" dirty="0"/>
              <a:t>up to business software </a:t>
            </a:r>
            <a:r>
              <a:rPr lang="en-US" dirty="0" smtClean="0"/>
              <a:t>applications:</a:t>
            </a:r>
          </a:p>
          <a:p>
            <a:pPr algn="just">
              <a:lnSpc>
                <a:spcPct val="150000"/>
              </a:lnSpc>
            </a:pPr>
            <a:r>
              <a:rPr lang="en-US" dirty="0"/>
              <a:t>In the last years, together with our technological partners, we have delivered solutions such as:</a:t>
            </a:r>
          </a:p>
          <a:p>
            <a:pPr marL="342900" indent="-342900" algn="just">
              <a:lnSpc>
                <a:spcPct val="150000"/>
              </a:lnSpc>
              <a:buFont typeface="Arial" panose="020B0604020202020204" pitchFamily="34" charset="0"/>
              <a:buChar char="•"/>
            </a:pPr>
            <a:r>
              <a:rPr lang="en-US" b="1" dirty="0" err="1" smtClean="0"/>
              <a:t>Informatic</a:t>
            </a:r>
            <a:r>
              <a:rPr lang="en-US" b="1" dirty="0" smtClean="0"/>
              <a:t> </a:t>
            </a:r>
            <a:r>
              <a:rPr lang="en-US" b="1" dirty="0"/>
              <a:t>System for managing Agricultural </a:t>
            </a:r>
            <a:r>
              <a:rPr lang="en-US" b="1" dirty="0" smtClean="0"/>
              <a:t>Registers</a:t>
            </a:r>
            <a:r>
              <a:rPr lang="ro-RO" b="1" dirty="0" smtClean="0">
                <a:cs typeface="Arial" panose="020B0604020202020204" pitchFamily="34" charset="0"/>
              </a:rPr>
              <a:t>;</a:t>
            </a:r>
            <a:endParaRPr lang="ro-RO" b="1" dirty="0">
              <a:cs typeface="Arial" panose="020B0604020202020204" pitchFamily="34" charset="0"/>
            </a:endParaRPr>
          </a:p>
          <a:p>
            <a:pPr marL="342900" indent="-342900" algn="just">
              <a:lnSpc>
                <a:spcPct val="150000"/>
              </a:lnSpc>
              <a:buFont typeface="Arial" panose="020B0604020202020204" pitchFamily="34" charset="0"/>
              <a:buChar char="•"/>
            </a:pPr>
            <a:r>
              <a:rPr lang="en-US" b="1" dirty="0" err="1"/>
              <a:t>Informatic</a:t>
            </a:r>
            <a:r>
              <a:rPr lang="en-US" b="1" dirty="0"/>
              <a:t> system for Big </a:t>
            </a:r>
            <a:r>
              <a:rPr lang="en-US" b="1" dirty="0" smtClean="0"/>
              <a:t>Data</a:t>
            </a:r>
            <a:r>
              <a:rPr lang="ro-RO" b="1" dirty="0" smtClean="0">
                <a:cs typeface="Arial" panose="020B0604020202020204" pitchFamily="34" charset="0"/>
              </a:rPr>
              <a:t>;</a:t>
            </a:r>
            <a:endParaRPr lang="ro-RO" b="1" dirty="0">
              <a:cs typeface="Arial" panose="020B0604020202020204" pitchFamily="34" charset="0"/>
            </a:endParaRPr>
          </a:p>
          <a:p>
            <a:pPr marL="342900" indent="-342900" algn="just">
              <a:lnSpc>
                <a:spcPct val="150000"/>
              </a:lnSpc>
              <a:buFont typeface="Arial" panose="020B0604020202020204" pitchFamily="34" charset="0"/>
              <a:buChar char="•"/>
            </a:pPr>
            <a:r>
              <a:rPr lang="en-US" b="1" dirty="0" err="1"/>
              <a:t>Informatic</a:t>
            </a:r>
            <a:r>
              <a:rPr lang="en-US" b="1" dirty="0"/>
              <a:t> system for Legal Medicine </a:t>
            </a:r>
            <a:r>
              <a:rPr lang="en-US" b="1" dirty="0" smtClean="0"/>
              <a:t>Institute;</a:t>
            </a:r>
            <a:endParaRPr lang="ro-RO" b="1" dirty="0">
              <a:cs typeface="Arial" panose="020B0604020202020204" pitchFamily="34" charset="0"/>
            </a:endParaRPr>
          </a:p>
          <a:p>
            <a:pPr marL="342900" indent="-342900" algn="just">
              <a:lnSpc>
                <a:spcPct val="150000"/>
              </a:lnSpc>
              <a:buFont typeface="Arial" panose="020B0604020202020204" pitchFamily="34" charset="0"/>
              <a:buChar char="•"/>
            </a:pPr>
            <a:r>
              <a:rPr lang="en-US" b="1" dirty="0"/>
              <a:t>Integrated </a:t>
            </a:r>
            <a:r>
              <a:rPr lang="en-US" b="1" dirty="0" err="1"/>
              <a:t>informatic</a:t>
            </a:r>
            <a:r>
              <a:rPr lang="en-US" b="1" dirty="0"/>
              <a:t> system e-Health type</a:t>
            </a:r>
            <a:r>
              <a:rPr lang="en-US" b="1" dirty="0" smtClean="0"/>
              <a:t>;</a:t>
            </a:r>
            <a:endParaRPr lang="ro-RO" b="1" dirty="0" smtClean="0">
              <a:cs typeface="Arial" panose="020B0604020202020204" pitchFamily="34" charset="0"/>
            </a:endParaRPr>
          </a:p>
          <a:p>
            <a:pPr marL="342900" indent="-342900" algn="just">
              <a:lnSpc>
                <a:spcPct val="150000"/>
              </a:lnSpc>
              <a:buFont typeface="Arial" panose="020B0604020202020204" pitchFamily="34" charset="0"/>
              <a:buChar char="•"/>
            </a:pPr>
            <a:r>
              <a:rPr lang="en-US" b="1" dirty="0"/>
              <a:t>E-Learning integrated </a:t>
            </a:r>
            <a:r>
              <a:rPr lang="en-US" b="1" dirty="0" err="1"/>
              <a:t>informatic</a:t>
            </a:r>
            <a:r>
              <a:rPr lang="en-US" b="1" dirty="0"/>
              <a:t> </a:t>
            </a:r>
            <a:r>
              <a:rPr lang="en-US" b="1" dirty="0" smtClean="0"/>
              <a:t>system</a:t>
            </a:r>
            <a:r>
              <a:rPr lang="en-US" b="1" dirty="0">
                <a:cs typeface="Arial" panose="020B0604020202020204" pitchFamily="34" charset="0"/>
              </a:rPr>
              <a:t>;</a:t>
            </a:r>
            <a:endParaRPr lang="en-US" b="1" dirty="0" smtClean="0">
              <a:cs typeface="Arial" panose="020B0604020202020204" pitchFamily="34" charset="0"/>
            </a:endParaRPr>
          </a:p>
          <a:p>
            <a:pPr marL="342900" indent="-342900" algn="just">
              <a:lnSpc>
                <a:spcPct val="150000"/>
              </a:lnSpc>
              <a:buFont typeface="Arial" panose="020B0604020202020204" pitchFamily="34" charset="0"/>
              <a:buChar char="•"/>
            </a:pPr>
            <a:r>
              <a:rPr lang="en-US" b="1" dirty="0" smtClean="0">
                <a:cs typeface="Arial" panose="020B0604020202020204" pitchFamily="34" charset="0"/>
              </a:rPr>
              <a:t>Integrated </a:t>
            </a:r>
            <a:r>
              <a:rPr lang="en-US" b="1" dirty="0" err="1" smtClean="0">
                <a:cs typeface="Arial" panose="020B0604020202020204" pitchFamily="34" charset="0"/>
              </a:rPr>
              <a:t>informatic</a:t>
            </a:r>
            <a:r>
              <a:rPr lang="en-US" b="1" dirty="0" smtClean="0">
                <a:cs typeface="Arial" panose="020B0604020202020204" pitchFamily="34" charset="0"/>
              </a:rPr>
              <a:t> system for Romanian National Lottery Company.</a:t>
            </a:r>
            <a:endParaRPr lang="ro-RO" b="1" dirty="0">
              <a:cs typeface="Arial" panose="020B0604020202020204" pitchFamily="34" charset="0"/>
            </a:endParaRPr>
          </a:p>
          <a:p>
            <a:pPr algn="just">
              <a:lnSpc>
                <a:spcPct val="150000"/>
              </a:lnSpc>
            </a:pPr>
            <a:endParaRPr lang="ro-RO" b="1" dirty="0">
              <a:cs typeface="Arial" panose="020B0604020202020204" pitchFamily="34" charset="0"/>
            </a:endParaRPr>
          </a:p>
          <a:p>
            <a:pPr algn="just">
              <a:lnSpc>
                <a:spcPct val="150000"/>
              </a:lnSpc>
            </a:pPr>
            <a:r>
              <a:rPr lang="en-US" dirty="0" err="1"/>
              <a:t>Maguay</a:t>
            </a:r>
            <a:r>
              <a:rPr lang="en-US" dirty="0"/>
              <a:t> participated as an integrator in several complex projects aimed at implementing information systems (ERP, CRM or complex e-Commerce platforms) and provision of hardware and software infrastructure.</a:t>
            </a:r>
          </a:p>
          <a:p>
            <a:pPr algn="just">
              <a:lnSpc>
                <a:spcPct val="150000"/>
              </a:lnSpc>
            </a:pPr>
            <a:endParaRPr lang="en-US" b="1" dirty="0">
              <a:cs typeface="Arial" panose="020B0604020202020204" pitchFamily="34" charset="0"/>
            </a:endParaRPr>
          </a:p>
          <a:p>
            <a:pPr>
              <a:lnSpc>
                <a:spcPct val="110000"/>
              </a:lnSpc>
              <a:defRPr/>
            </a:pPr>
            <a:endParaRPr lang="ro-RO" dirty="0">
              <a:solidFill>
                <a:prstClr val="black"/>
              </a:solidFill>
              <a:cs typeface="Arial" panose="020B0604020202020204" pitchFamily="34" charset="0"/>
            </a:endParaRPr>
          </a:p>
          <a:p>
            <a:pPr>
              <a:lnSpc>
                <a:spcPct val="110000"/>
              </a:lnSpc>
              <a:defRPr/>
            </a:pPr>
            <a:endParaRPr lang="ro-RO" dirty="0">
              <a:solidFill>
                <a:prstClr val="black"/>
              </a:solidFill>
              <a:cs typeface="Arial" panose="020B0604020202020204" pitchFamily="34" charset="0"/>
            </a:endParaRPr>
          </a:p>
          <a:p>
            <a:endParaRPr lang="ro-RO"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79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59096" y="1320800"/>
            <a:ext cx="10847104" cy="4943475"/>
          </a:xfrm>
        </p:spPr>
        <p:txBody>
          <a:bodyPr>
            <a:noAutofit/>
          </a:bodyPr>
          <a:lstStyle/>
          <a:p>
            <a:pPr>
              <a:lnSpc>
                <a:spcPct val="150000"/>
              </a:lnSpc>
              <a:buFont typeface="Wingdings" panose="05000000000000000000" pitchFamily="2" charset="2"/>
              <a:buChar char="Ø"/>
            </a:pPr>
            <a:r>
              <a:rPr lang="en-US" sz="1600" b="1" dirty="0"/>
              <a:t>National House of Public Pensions </a:t>
            </a:r>
            <a:endParaRPr lang="en-US" sz="1600" dirty="0"/>
          </a:p>
          <a:p>
            <a:pPr marL="0" indent="0">
              <a:lnSpc>
                <a:spcPct val="150000"/>
              </a:lnSpc>
              <a:buNone/>
            </a:pPr>
            <a:r>
              <a:rPr lang="en-US" sz="1600" dirty="0" err="1"/>
              <a:t>Maguay</a:t>
            </a:r>
            <a:r>
              <a:rPr lang="en-US" sz="1600" dirty="0"/>
              <a:t> participated in association with the implementation of EESSI (Electronic Exchange of Social Security Information - the computer system for the electronic exchange of information on social security sectors) in the four main competent institutions in Romania: The National House of Public Pensions, the National Agency for Payments and Social Inspection, the National Agency for Employment and the National Health Insurance House and their connection to the European infrastructure EESSI.</a:t>
            </a:r>
          </a:p>
          <a:p>
            <a:pPr marL="0" indent="0">
              <a:lnSpc>
                <a:spcPct val="150000"/>
              </a:lnSpc>
              <a:buNone/>
            </a:pPr>
            <a:r>
              <a:rPr lang="en-US" sz="1600" dirty="0"/>
              <a:t>The implementation of information systems to ensure the provision of electronic public services in the cross-border system corresponding to the area of competence of each institution improves communication between social security institutions in Romania and other EU countries, by connecting national systems, including RINA and CNPP national application , to the EESSI ecosystem.</a:t>
            </a:r>
          </a:p>
          <a:p>
            <a:pPr marL="0" indent="0">
              <a:lnSpc>
                <a:spcPct val="150000"/>
              </a:lnSpc>
              <a:buNone/>
            </a:pPr>
            <a:r>
              <a:rPr lang="en-US" sz="1600" dirty="0"/>
              <a:t>The project contributes to achieving the targets assumed by the National Strategy on the Digital Agenda for Romania 2020, namely “increasing the utilization rate to 35% of citizens using e-government services and increasing the percentage of citizens returning forms to 20% of all citizens using services e-government ".</a:t>
            </a:r>
          </a:p>
        </p:txBody>
      </p:sp>
      <p:sp>
        <p:nvSpPr>
          <p:cNvPr id="8" name="TextBox 7"/>
          <p:cNvSpPr txBox="1"/>
          <p:nvPr/>
        </p:nvSpPr>
        <p:spPr>
          <a:xfrm>
            <a:off x="3712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IT SYSTEM INTEGRATOR - </a:t>
            </a:r>
            <a:r>
              <a:rPr lang="ro-RO" sz="2400" b="1" dirty="0" err="1" smtClean="0">
                <a:solidFill>
                  <a:srgbClr val="0A1971"/>
                </a:solidFill>
                <a:cs typeface="Arial" panose="020B0604020202020204" pitchFamily="34" charset="0"/>
              </a:rPr>
              <a:t>References</a:t>
            </a:r>
            <a:endParaRPr lang="ro-RO" sz="2400" b="1" dirty="0">
              <a:solidFill>
                <a:srgbClr val="0A1971"/>
              </a:solidFill>
              <a:cs typeface="Arial" panose="020B0604020202020204" pitchFamily="34" charset="0"/>
            </a:endParaRPr>
          </a:p>
        </p:txBody>
      </p:sp>
    </p:spTree>
    <p:extLst>
      <p:ext uri="{BB962C8B-B14F-4D97-AF65-F5344CB8AC3E}">
        <p14:creationId xmlns:p14="http://schemas.microsoft.com/office/powerpoint/2010/main" val="286347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59096" y="1584920"/>
            <a:ext cx="10847104" cy="4679355"/>
          </a:xfrm>
        </p:spPr>
        <p:txBody>
          <a:bodyPr>
            <a:normAutofit/>
          </a:bodyPr>
          <a:lstStyle/>
          <a:p>
            <a:pPr marL="285750" indent="-285750">
              <a:buFont typeface="Wingdings" panose="05000000000000000000" pitchFamily="2" charset="2"/>
              <a:buChar char="Ø"/>
            </a:pPr>
            <a:r>
              <a:rPr lang="en-US" sz="1800" b="1" dirty="0"/>
              <a:t>Competition Council - Online platform "Price </a:t>
            </a:r>
            <a:r>
              <a:rPr lang="en-US" sz="1800" b="1" dirty="0" smtClean="0"/>
              <a:t>monitoring”</a:t>
            </a:r>
          </a:p>
          <a:p>
            <a:pPr marL="0" indent="0">
              <a:lnSpc>
                <a:spcPct val="150000"/>
              </a:lnSpc>
              <a:buNone/>
            </a:pPr>
            <a:r>
              <a:rPr lang="en-US" sz="1800" dirty="0" smtClean="0"/>
              <a:t>The </a:t>
            </a:r>
            <a:r>
              <a:rPr lang="en-US" sz="1800" dirty="0"/>
              <a:t>Price Monitoring Project for food and motor fuels, the main objective was to create an online platform that would allow consumers to be informed about the prices charged by the main food retailers, respectively by the main distribution networks of motor fuels, as well as the establishment of a cooperation framework between all the parties involved: Competition Council, food retailers, oil companies active on the Romanian </a:t>
            </a:r>
            <a:r>
              <a:rPr lang="en-US" sz="1800" dirty="0" smtClean="0"/>
              <a:t>market.</a:t>
            </a:r>
          </a:p>
          <a:p>
            <a:pPr marL="0" indent="0">
              <a:lnSpc>
                <a:spcPct val="150000"/>
              </a:lnSpc>
              <a:buNone/>
            </a:pPr>
            <a:r>
              <a:rPr lang="en-US" sz="1800" dirty="0" smtClean="0"/>
              <a:t>The </a:t>
            </a:r>
            <a:r>
              <a:rPr lang="en-US" sz="1800" dirty="0"/>
              <a:t>implementation of this complete and complex solution involved the delivery and configuration of infrastructure for server-type datacenter, storage, security solutions, communications solutions etc. as well as the delivery and implementation of basic software and software / application development.</a:t>
            </a:r>
          </a:p>
        </p:txBody>
      </p:sp>
      <p:sp>
        <p:nvSpPr>
          <p:cNvPr id="8" name="TextBox 7"/>
          <p:cNvSpPr txBox="1"/>
          <p:nvPr/>
        </p:nvSpPr>
        <p:spPr>
          <a:xfrm>
            <a:off x="3712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IT SYSTEM INTEGRATOR - </a:t>
            </a:r>
            <a:r>
              <a:rPr lang="ro-RO" sz="2400" b="1" dirty="0" err="1" smtClean="0">
                <a:solidFill>
                  <a:srgbClr val="0A1971"/>
                </a:solidFill>
                <a:cs typeface="Arial" panose="020B0604020202020204" pitchFamily="34" charset="0"/>
              </a:rPr>
              <a:t>References</a:t>
            </a:r>
            <a:endParaRPr lang="ro-RO" sz="2400" b="1" dirty="0">
              <a:solidFill>
                <a:srgbClr val="0A1971"/>
              </a:solidFill>
              <a:cs typeface="Arial" panose="020B0604020202020204" pitchFamily="34" charset="0"/>
            </a:endParaRPr>
          </a:p>
        </p:txBody>
      </p:sp>
    </p:spTree>
    <p:extLst>
      <p:ext uri="{BB962C8B-B14F-4D97-AF65-F5344CB8AC3E}">
        <p14:creationId xmlns:p14="http://schemas.microsoft.com/office/powerpoint/2010/main" val="288250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59096" y="1330920"/>
            <a:ext cx="10847104" cy="4679355"/>
          </a:xfrm>
        </p:spPr>
        <p:txBody>
          <a:bodyPr>
            <a:normAutofit/>
          </a:bodyPr>
          <a:lstStyle/>
          <a:p>
            <a:pPr marL="285750" lvl="0" indent="-285750">
              <a:lnSpc>
                <a:spcPct val="100000"/>
              </a:lnSpc>
              <a:spcBef>
                <a:spcPts val="0"/>
              </a:spcBef>
              <a:buFont typeface="Wingdings" panose="05000000000000000000" pitchFamily="2" charset="2"/>
              <a:buChar char="Ø"/>
            </a:pPr>
            <a:r>
              <a:rPr lang="ro-RO" sz="1800" b="1" dirty="0" smtClean="0">
                <a:solidFill>
                  <a:prstClr val="black"/>
                </a:solidFill>
              </a:rPr>
              <a:t>National </a:t>
            </a:r>
            <a:r>
              <a:rPr lang="ro-RO" sz="1800" b="1" dirty="0" err="1" smtClean="0">
                <a:solidFill>
                  <a:prstClr val="black"/>
                </a:solidFill>
              </a:rPr>
              <a:t>Printing</a:t>
            </a:r>
            <a:r>
              <a:rPr lang="ro-RO" sz="1800" b="1" dirty="0" smtClean="0">
                <a:solidFill>
                  <a:prstClr val="black"/>
                </a:solidFill>
              </a:rPr>
              <a:t> Company –</a:t>
            </a:r>
            <a:r>
              <a:rPr lang="en-US" sz="1800" b="1" dirty="0" smtClean="0">
                <a:solidFill>
                  <a:prstClr val="black"/>
                </a:solidFill>
              </a:rPr>
              <a:t> </a:t>
            </a:r>
            <a:r>
              <a:rPr lang="ro-RO" sz="1800" b="1" dirty="0" smtClean="0">
                <a:solidFill>
                  <a:prstClr val="black"/>
                </a:solidFill>
              </a:rPr>
              <a:t>The National </a:t>
            </a:r>
            <a:r>
              <a:rPr lang="ro-RO" sz="1800" b="1" dirty="0" err="1" smtClean="0">
                <a:solidFill>
                  <a:prstClr val="black"/>
                </a:solidFill>
              </a:rPr>
              <a:t>System</a:t>
            </a:r>
            <a:r>
              <a:rPr lang="ro-RO" sz="1800" b="1" dirty="0" smtClean="0">
                <a:solidFill>
                  <a:prstClr val="black"/>
                </a:solidFill>
              </a:rPr>
              <a:t> </a:t>
            </a:r>
            <a:r>
              <a:rPr lang="en-US" sz="1800" b="1" dirty="0" smtClean="0">
                <a:solidFill>
                  <a:prstClr val="black"/>
                </a:solidFill>
              </a:rPr>
              <a:t>of </a:t>
            </a:r>
            <a:r>
              <a:rPr lang="en-US" sz="1800" b="1" dirty="0">
                <a:solidFill>
                  <a:prstClr val="black"/>
                </a:solidFill>
              </a:rPr>
              <a:t>traceability for tobacco </a:t>
            </a:r>
            <a:r>
              <a:rPr lang="en-US" sz="1800" b="1" dirty="0" smtClean="0">
                <a:solidFill>
                  <a:prstClr val="black"/>
                </a:solidFill>
              </a:rPr>
              <a:t>products </a:t>
            </a:r>
            <a:r>
              <a:rPr lang="ro-RO" sz="1800" b="1" dirty="0" smtClean="0">
                <a:solidFill>
                  <a:prstClr val="black"/>
                </a:solidFill>
              </a:rPr>
              <a:t>(part of </a:t>
            </a:r>
            <a:r>
              <a:rPr lang="ro-RO" sz="1800" b="1" dirty="0" err="1" smtClean="0">
                <a:solidFill>
                  <a:prstClr val="black"/>
                </a:solidFill>
              </a:rPr>
              <a:t>EU’s</a:t>
            </a:r>
            <a:r>
              <a:rPr lang="ro-RO" sz="1800" b="1" dirty="0" smtClean="0">
                <a:solidFill>
                  <a:prstClr val="black"/>
                </a:solidFill>
              </a:rPr>
              <a:t> </a:t>
            </a:r>
            <a:r>
              <a:rPr lang="ro-RO" sz="1800" b="1" dirty="0" err="1" smtClean="0">
                <a:solidFill>
                  <a:prstClr val="black"/>
                </a:solidFill>
              </a:rPr>
              <a:t>system</a:t>
            </a:r>
            <a:r>
              <a:rPr lang="ro-RO" sz="1800" b="1" dirty="0" smtClean="0">
                <a:solidFill>
                  <a:prstClr val="black"/>
                </a:solidFill>
              </a:rPr>
              <a:t> </a:t>
            </a:r>
            <a:r>
              <a:rPr lang="ro-RO" sz="1800" b="1" dirty="0">
                <a:solidFill>
                  <a:prstClr val="black"/>
                </a:solidFill>
              </a:rPr>
              <a:t>SEID</a:t>
            </a:r>
            <a:r>
              <a:rPr lang="ro-RO" sz="1800" b="1" dirty="0" smtClean="0">
                <a:solidFill>
                  <a:prstClr val="black"/>
                </a:solidFill>
              </a:rPr>
              <a:t>)</a:t>
            </a:r>
            <a:endParaRPr lang="en-US" sz="1800" b="1" dirty="0">
              <a:solidFill>
                <a:prstClr val="black"/>
              </a:solidFill>
            </a:endParaRPr>
          </a:p>
          <a:p>
            <a:pPr marL="285750" lvl="0" indent="-285750">
              <a:lnSpc>
                <a:spcPct val="100000"/>
              </a:lnSpc>
              <a:spcBef>
                <a:spcPts val="0"/>
              </a:spcBef>
              <a:buFont typeface="Wingdings" panose="05000000000000000000" pitchFamily="2" charset="2"/>
              <a:buChar char="Ø"/>
            </a:pPr>
            <a:endParaRPr lang="en-US" sz="1800" b="1" dirty="0">
              <a:solidFill>
                <a:prstClr val="black"/>
              </a:solidFill>
            </a:endParaRPr>
          </a:p>
          <a:p>
            <a:pPr marL="0" lvl="0" indent="0">
              <a:lnSpc>
                <a:spcPct val="100000"/>
              </a:lnSpc>
              <a:spcBef>
                <a:spcPts val="0"/>
              </a:spcBef>
              <a:buNone/>
            </a:pPr>
            <a:r>
              <a:rPr lang="en-US" sz="1800" dirty="0" err="1">
                <a:solidFill>
                  <a:prstClr val="black"/>
                </a:solidFill>
              </a:rPr>
              <a:t>Maguay</a:t>
            </a:r>
            <a:r>
              <a:rPr lang="en-US" sz="1800" dirty="0">
                <a:solidFill>
                  <a:prstClr val="black"/>
                </a:solidFill>
              </a:rPr>
              <a:t> has provided the </a:t>
            </a:r>
            <a:r>
              <a:rPr lang="en-US" sz="1800" b="1" dirty="0">
                <a:solidFill>
                  <a:prstClr val="black"/>
                </a:solidFill>
              </a:rPr>
              <a:t>Traceability System for tobacco products in Romania</a:t>
            </a:r>
            <a:r>
              <a:rPr lang="en-US" sz="1800" dirty="0">
                <a:solidFill>
                  <a:prstClr val="black"/>
                </a:solidFill>
              </a:rPr>
              <a:t>, under Cloud-at-Customer regime. As an integrator, </a:t>
            </a:r>
            <a:r>
              <a:rPr lang="en-US" sz="1800" dirty="0" err="1">
                <a:solidFill>
                  <a:prstClr val="black"/>
                </a:solidFill>
              </a:rPr>
              <a:t>Maguay</a:t>
            </a:r>
            <a:r>
              <a:rPr lang="en-US" sz="1800" dirty="0">
                <a:solidFill>
                  <a:prstClr val="black"/>
                </a:solidFill>
              </a:rPr>
              <a:t> delivered the entire Datacenter infrastructure, of which we mention: </a:t>
            </a:r>
            <a:r>
              <a:rPr lang="en-US" sz="1800" dirty="0" err="1">
                <a:solidFill>
                  <a:prstClr val="black"/>
                </a:solidFill>
              </a:rPr>
              <a:t>Maguay</a:t>
            </a:r>
            <a:r>
              <a:rPr lang="en-US" sz="1800" dirty="0">
                <a:solidFill>
                  <a:prstClr val="black"/>
                </a:solidFill>
              </a:rPr>
              <a:t> </a:t>
            </a:r>
            <a:r>
              <a:rPr lang="en-US" sz="1800" dirty="0" err="1">
                <a:solidFill>
                  <a:prstClr val="black"/>
                </a:solidFill>
              </a:rPr>
              <a:t>eXpert</a:t>
            </a:r>
            <a:r>
              <a:rPr lang="en-US" sz="1800" dirty="0">
                <a:solidFill>
                  <a:prstClr val="black"/>
                </a:solidFill>
              </a:rPr>
              <a:t> Server processing servers, Oracle </a:t>
            </a:r>
            <a:r>
              <a:rPr lang="en-US" sz="1800" dirty="0" err="1">
                <a:solidFill>
                  <a:prstClr val="black"/>
                </a:solidFill>
              </a:rPr>
              <a:t>Exadata</a:t>
            </a:r>
            <a:r>
              <a:rPr lang="en-US" sz="1800" dirty="0">
                <a:solidFill>
                  <a:prstClr val="black"/>
                </a:solidFill>
              </a:rPr>
              <a:t> C@C database servers, Oracle ZFS storage, </a:t>
            </a:r>
            <a:r>
              <a:rPr lang="en-US" sz="1800" dirty="0" err="1">
                <a:solidFill>
                  <a:prstClr val="black"/>
                </a:solidFill>
              </a:rPr>
              <a:t>ExtremeNetworks</a:t>
            </a:r>
            <a:r>
              <a:rPr lang="en-US" sz="1800" dirty="0">
                <a:solidFill>
                  <a:prstClr val="black"/>
                </a:solidFill>
              </a:rPr>
              <a:t> network equipment, security solutions - Fortinet </a:t>
            </a:r>
            <a:r>
              <a:rPr lang="en-US" sz="1800" dirty="0" err="1">
                <a:solidFill>
                  <a:prstClr val="black"/>
                </a:solidFill>
              </a:rPr>
              <a:t>FortiGate</a:t>
            </a:r>
            <a:r>
              <a:rPr lang="en-US" sz="1800" dirty="0">
                <a:solidFill>
                  <a:prstClr val="black"/>
                </a:solidFill>
              </a:rPr>
              <a:t> NGFW firewall, </a:t>
            </a:r>
            <a:r>
              <a:rPr lang="en-US" sz="1800" dirty="0" err="1">
                <a:solidFill>
                  <a:prstClr val="black"/>
                </a:solidFill>
              </a:rPr>
              <a:t>FortiWeb</a:t>
            </a:r>
            <a:r>
              <a:rPr lang="en-US" sz="1800" dirty="0">
                <a:solidFill>
                  <a:prstClr val="black"/>
                </a:solidFill>
              </a:rPr>
              <a:t> application firewall, </a:t>
            </a:r>
            <a:r>
              <a:rPr lang="en-US" sz="1800" dirty="0" err="1">
                <a:solidFill>
                  <a:prstClr val="black"/>
                </a:solidFill>
              </a:rPr>
              <a:t>FortiSIEM</a:t>
            </a:r>
            <a:r>
              <a:rPr lang="en-US" sz="1800" dirty="0">
                <a:solidFill>
                  <a:prstClr val="black"/>
                </a:solidFill>
              </a:rPr>
              <a:t> network security monitoring solution, and incident response. </a:t>
            </a:r>
            <a:endParaRPr lang="en-US" sz="1800" dirty="0" smtClean="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rPr>
              <a:t>The traceability software application is based on the distributed case management software platform - </a:t>
            </a:r>
            <a:r>
              <a:rPr lang="en-US" sz="1800" dirty="0" err="1">
                <a:solidFill>
                  <a:prstClr val="black"/>
                </a:solidFill>
              </a:rPr>
              <a:t>Asigno</a:t>
            </a:r>
            <a:r>
              <a:rPr lang="en-US" sz="1800" dirty="0">
                <a:solidFill>
                  <a:prstClr val="black"/>
                </a:solidFill>
              </a:rPr>
              <a:t>, which is integrated with the Oracle Identity, Oracle WebLogic, Oracle Database EE, Oracle Business Intelligence EE infrastructure software. </a:t>
            </a:r>
            <a:endParaRPr lang="en-US" sz="1800" dirty="0" smtClean="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rPr>
              <a:t>Interoperability services with tobacco producers and the European Commission's secondary data warehouse were performed using Oracle SOA.</a:t>
            </a:r>
          </a:p>
          <a:p>
            <a:pPr marL="0" lvl="0" indent="0">
              <a:lnSpc>
                <a:spcPct val="100000"/>
              </a:lnSpc>
              <a:spcBef>
                <a:spcPts val="0"/>
              </a:spcBef>
              <a:buNone/>
            </a:pPr>
            <a:endParaRPr lang="ro-RO" sz="1800" dirty="0">
              <a:solidFill>
                <a:prstClr val="black"/>
              </a:solidFill>
            </a:endParaRPr>
          </a:p>
        </p:txBody>
      </p:sp>
      <p:sp>
        <p:nvSpPr>
          <p:cNvPr id="7" name="TextBox 6"/>
          <p:cNvSpPr txBox="1"/>
          <p:nvPr/>
        </p:nvSpPr>
        <p:spPr>
          <a:xfrm>
            <a:off x="3712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IT SYSTEM INTEGRATOR - </a:t>
            </a:r>
            <a:r>
              <a:rPr lang="ro-RO" sz="2400" b="1" dirty="0" err="1" smtClean="0">
                <a:solidFill>
                  <a:srgbClr val="0A1971"/>
                </a:solidFill>
                <a:cs typeface="Arial" panose="020B0604020202020204" pitchFamily="34" charset="0"/>
              </a:rPr>
              <a:t>References</a:t>
            </a:r>
            <a:endParaRPr lang="ro-RO" sz="2400" b="1" dirty="0">
              <a:solidFill>
                <a:srgbClr val="0A1971"/>
              </a:solidFill>
              <a:cs typeface="Arial" panose="020B0604020202020204" pitchFamily="34" charset="0"/>
            </a:endParaRPr>
          </a:p>
        </p:txBody>
      </p:sp>
    </p:spTree>
    <p:extLst>
      <p:ext uri="{BB962C8B-B14F-4D97-AF65-F5344CB8AC3E}">
        <p14:creationId xmlns:p14="http://schemas.microsoft.com/office/powerpoint/2010/main" val="407887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570196" y="954149"/>
            <a:ext cx="10847104" cy="4679355"/>
          </a:xfrm>
        </p:spPr>
        <p:txBody>
          <a:bodyPr>
            <a:normAutofit fontScale="92500" lnSpcReduction="20000"/>
          </a:bodyPr>
          <a:lstStyle/>
          <a:p>
            <a:pPr marL="285750" indent="-285750">
              <a:buFont typeface="Wingdings" panose="05000000000000000000" pitchFamily="2" charset="2"/>
              <a:buChar char="Ø"/>
            </a:pPr>
            <a:r>
              <a:rPr lang="en-US" sz="1800" b="1" dirty="0" smtClean="0"/>
              <a:t>Romanian Lottery </a:t>
            </a:r>
            <a:r>
              <a:rPr lang="en-US" sz="1800" b="1" dirty="0"/>
              <a:t>- Integrated computer system </a:t>
            </a:r>
          </a:p>
          <a:p>
            <a:pPr marL="285750" lvl="0" indent="-285750">
              <a:lnSpc>
                <a:spcPct val="100000"/>
              </a:lnSpc>
              <a:spcBef>
                <a:spcPts val="0"/>
              </a:spcBef>
              <a:buFont typeface="Wingdings" panose="05000000000000000000" pitchFamily="2" charset="2"/>
              <a:buChar char="Ø"/>
            </a:pPr>
            <a:endParaRPr lang="en-US" sz="1800" dirty="0">
              <a:solidFill>
                <a:prstClr val="black"/>
              </a:solidFill>
            </a:endParaRPr>
          </a:p>
          <a:p>
            <a:pPr marL="0" indent="0">
              <a:buNone/>
            </a:pPr>
            <a:r>
              <a:rPr lang="en-US" sz="1800" dirty="0"/>
              <a:t>In 2018, </a:t>
            </a:r>
            <a:r>
              <a:rPr lang="en-US" sz="1800" dirty="0" err="1"/>
              <a:t>Maguay</a:t>
            </a:r>
            <a:r>
              <a:rPr lang="en-US" sz="1800" dirty="0"/>
              <a:t> implemented an integrated computer system for managing lottery games operated by the National Lottery Company of </a:t>
            </a:r>
            <a:r>
              <a:rPr lang="en-US" sz="1800" dirty="0" smtClean="0"/>
              <a:t>Romania. </a:t>
            </a:r>
            <a:br>
              <a:rPr lang="en-US" sz="1800" dirty="0" smtClean="0"/>
            </a:br>
            <a:r>
              <a:rPr lang="en-US" sz="1800" dirty="0" smtClean="0"/>
              <a:t>This </a:t>
            </a:r>
            <a:r>
              <a:rPr lang="en-US" sz="1800" dirty="0"/>
              <a:t>implementation consists of providing Oracle hardware and software infrastructure: hardware platform for the Oracle DBA database, data synchronization servers, application servers and database management system licenses. </a:t>
            </a:r>
            <a:endParaRPr lang="en-US" sz="1800" dirty="0" smtClean="0"/>
          </a:p>
          <a:p>
            <a:pPr marL="0" indent="0">
              <a:buNone/>
            </a:pPr>
            <a:endParaRPr lang="en-US" sz="1800" dirty="0"/>
          </a:p>
          <a:p>
            <a:pPr marL="285750" lvl="0" indent="-285750">
              <a:buFont typeface="Wingdings" panose="05000000000000000000" pitchFamily="2" charset="2"/>
              <a:buChar char="Ø"/>
            </a:pPr>
            <a:r>
              <a:rPr lang="en-US" sz="1800" b="1" dirty="0"/>
              <a:t>National Register of Forensic Medicine - integrated IT system</a:t>
            </a:r>
          </a:p>
          <a:p>
            <a:pPr marL="0" lvl="0" indent="0">
              <a:lnSpc>
                <a:spcPct val="120000"/>
              </a:lnSpc>
              <a:spcBef>
                <a:spcPts val="0"/>
              </a:spcBef>
              <a:buNone/>
            </a:pPr>
            <a:endParaRPr lang="en-US" sz="1800" dirty="0">
              <a:solidFill>
                <a:prstClr val="black"/>
              </a:solidFill>
            </a:endParaRPr>
          </a:p>
          <a:p>
            <a:pPr marL="0" indent="0">
              <a:buNone/>
            </a:pPr>
            <a:r>
              <a:rPr lang="en-US" sz="1800" dirty="0" err="1"/>
              <a:t>Maguay</a:t>
            </a:r>
            <a:r>
              <a:rPr lang="en-US" sz="1800" dirty="0"/>
              <a:t> is the main infrastructure provider for the integrated computer system of the National Register of Forensic Medicine, at the Institute of Forensic Medicine Iasi.</a:t>
            </a:r>
          </a:p>
          <a:p>
            <a:pPr marL="0" indent="0">
              <a:buNone/>
            </a:pPr>
            <a:r>
              <a:rPr lang="en-US" sz="1800" dirty="0"/>
              <a:t>The project includes all 6 Forensic Institutions in the country (INML "Mina </a:t>
            </a:r>
            <a:r>
              <a:rPr lang="en-US" sz="1800" dirty="0" err="1"/>
              <a:t>Minovici</a:t>
            </a:r>
            <a:r>
              <a:rPr lang="en-US" sz="1800" dirty="0"/>
              <a:t>" Bucharest, IML Cluj-Napoca, IML Craiova, IML Timisoara, IML </a:t>
            </a:r>
            <a:r>
              <a:rPr lang="en-US" sz="1800" dirty="0" err="1"/>
              <a:t>Targu-Mures</a:t>
            </a:r>
            <a:r>
              <a:rPr lang="en-US" sz="1800" dirty="0"/>
              <a:t>, as project partners with IML Iasi) and county forensic services . </a:t>
            </a:r>
          </a:p>
          <a:p>
            <a:pPr marL="0" indent="0">
              <a:buNone/>
            </a:pPr>
            <a:endParaRPr lang="en-US" sz="1800" dirty="0"/>
          </a:p>
          <a:p>
            <a:pPr marL="0" indent="0">
              <a:buNone/>
            </a:pPr>
            <a:r>
              <a:rPr lang="en-US" sz="1800" dirty="0"/>
              <a:t>The objective of the project was the creation of the data center, the implementation of several interconnected applications on different technological platforms (Microsoft, Oracle, VMWare, Symantec, Bitdefender): forensic case management system, knowledge management portal, decision support system, video conferencing system, email system, as well as the delivery of station type equipment for users of the 42 forensic units in Romania.</a:t>
            </a:r>
          </a:p>
          <a:p>
            <a:pPr marL="0" indent="0">
              <a:buNone/>
            </a:pPr>
            <a:endParaRPr lang="en-US" sz="1800" dirty="0"/>
          </a:p>
          <a:p>
            <a:pPr marL="0" lvl="0" indent="0">
              <a:lnSpc>
                <a:spcPct val="120000"/>
              </a:lnSpc>
              <a:spcBef>
                <a:spcPts val="0"/>
              </a:spcBef>
              <a:buNone/>
            </a:pPr>
            <a:endParaRPr lang="ro-RO" sz="1800" dirty="0">
              <a:solidFill>
                <a:prstClr val="black"/>
              </a:solidFill>
            </a:endParaRPr>
          </a:p>
          <a:p>
            <a:pPr marL="0" lvl="0" indent="0">
              <a:lnSpc>
                <a:spcPct val="120000"/>
              </a:lnSpc>
              <a:spcBef>
                <a:spcPts val="0"/>
              </a:spcBef>
              <a:buNone/>
            </a:pPr>
            <a:endParaRPr lang="ro-RO" sz="1800" dirty="0">
              <a:solidFill>
                <a:prstClr val="black"/>
              </a:solidFill>
            </a:endParaRPr>
          </a:p>
        </p:txBody>
      </p:sp>
      <p:sp>
        <p:nvSpPr>
          <p:cNvPr id="7" name="TextBox 6"/>
          <p:cNvSpPr txBox="1"/>
          <p:nvPr/>
        </p:nvSpPr>
        <p:spPr>
          <a:xfrm>
            <a:off x="3712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IT SYSTEM INTEGRATOR - </a:t>
            </a:r>
            <a:r>
              <a:rPr lang="ro-RO" sz="2400" b="1" dirty="0" err="1" smtClean="0">
                <a:solidFill>
                  <a:srgbClr val="0A1971"/>
                </a:solidFill>
                <a:cs typeface="Arial" panose="020B0604020202020204" pitchFamily="34" charset="0"/>
              </a:rPr>
              <a:t>References</a:t>
            </a:r>
            <a:endParaRPr lang="ro-RO" sz="2400" b="1" dirty="0">
              <a:solidFill>
                <a:srgbClr val="0A1971"/>
              </a:solidFill>
              <a:cs typeface="Arial" panose="020B0604020202020204" pitchFamily="34" charset="0"/>
            </a:endParaRPr>
          </a:p>
        </p:txBody>
      </p:sp>
    </p:spTree>
    <p:extLst>
      <p:ext uri="{BB962C8B-B14F-4D97-AF65-F5344CB8AC3E}">
        <p14:creationId xmlns:p14="http://schemas.microsoft.com/office/powerpoint/2010/main" val="196125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875164" y="980039"/>
            <a:ext cx="10580236" cy="5355312"/>
          </a:xfrm>
          <a:prstGeom prst="rect">
            <a:avLst/>
          </a:prstGeom>
        </p:spPr>
        <p:txBody>
          <a:bodyPr wrap="square">
            <a:spAutoFit/>
          </a:bodyPr>
          <a:lstStyle/>
          <a:p>
            <a:r>
              <a:rPr lang="en-US" dirty="0"/>
              <a:t>The company’s team of professionals has the skills needed to develop business applications for special needs:</a:t>
            </a:r>
          </a:p>
          <a:p>
            <a:endParaRPr lang="en-US" dirty="0"/>
          </a:p>
          <a:p>
            <a:pPr marL="285750" indent="-285750">
              <a:buFont typeface="Wingdings" panose="05000000000000000000" pitchFamily="2" charset="2"/>
              <a:buChar char="Ø"/>
            </a:pPr>
            <a:r>
              <a:rPr lang="en-US" dirty="0"/>
              <a:t>O</a:t>
            </a:r>
            <a:r>
              <a:rPr lang="en-US" dirty="0" smtClean="0"/>
              <a:t>ur </a:t>
            </a:r>
            <a:r>
              <a:rPr lang="en-US" dirty="0"/>
              <a:t>Advanced </a:t>
            </a:r>
            <a:r>
              <a:rPr lang="en-US" b="1" dirty="0"/>
              <a:t>e-Learning Solution </a:t>
            </a:r>
            <a:r>
              <a:rPr lang="en-US" dirty="0" smtClean="0"/>
              <a:t>UALRS - </a:t>
            </a:r>
            <a:r>
              <a:rPr lang="en-US" dirty="0">
                <a:solidFill>
                  <a:prstClr val="black"/>
                </a:solidFill>
              </a:rPr>
              <a:t>Unified Advanced Learning Resources System </a:t>
            </a:r>
            <a:r>
              <a:rPr lang="en-US" dirty="0" smtClean="0"/>
              <a:t>for </a:t>
            </a:r>
            <a:r>
              <a:rPr lang="en-US" dirty="0"/>
              <a:t>private companies or for the educational environment, together with the professional testing app </a:t>
            </a:r>
            <a:r>
              <a:rPr lang="en-US" dirty="0" err="1"/>
              <a:t>QuizMaster</a:t>
            </a:r>
            <a:r>
              <a:rPr lang="en-US" dirty="0"/>
              <a:t>;</a:t>
            </a:r>
          </a:p>
          <a:p>
            <a:pPr marL="285750" lvl="0" indent="-285750">
              <a:buFont typeface="Wingdings" panose="05000000000000000000" pitchFamily="2" charset="2"/>
              <a:buChar char="Ø"/>
            </a:pPr>
            <a:endParaRPr lang="en-US" dirty="0"/>
          </a:p>
          <a:p>
            <a:pPr marL="285750" lvl="0" indent="-285750">
              <a:buFont typeface="Wingdings" panose="05000000000000000000" pitchFamily="2" charset="2"/>
              <a:buChar char="Ø"/>
            </a:pPr>
            <a:r>
              <a:rPr lang="en-US" dirty="0" smtClean="0"/>
              <a:t>Our </a:t>
            </a:r>
            <a:r>
              <a:rPr lang="en-US" dirty="0"/>
              <a:t>GPS tracking and fleet management solution </a:t>
            </a:r>
            <a:r>
              <a:rPr lang="en-US" b="1" dirty="0" err="1"/>
              <a:t>i</a:t>
            </a:r>
            <a:r>
              <a:rPr lang="en-US" b="1" dirty="0"/>
              <a:t>-Track</a:t>
            </a:r>
            <a:r>
              <a:rPr lang="en-US" dirty="0"/>
              <a:t>; </a:t>
            </a:r>
          </a:p>
          <a:p>
            <a:r>
              <a:rPr lang="en-US" b="1" dirty="0" err="1"/>
              <a:t>iTrack</a:t>
            </a:r>
            <a:r>
              <a:rPr lang="en-US" dirty="0"/>
              <a:t> is a professional </a:t>
            </a:r>
            <a:r>
              <a:rPr lang="en-US" dirty="0" err="1"/>
              <a:t>IoT</a:t>
            </a:r>
            <a:r>
              <a:rPr lang="en-US" dirty="0"/>
              <a:t> solution for monitoring and fleet management</a:t>
            </a:r>
            <a:r>
              <a:rPr lang="en-US" dirty="0">
                <a:solidFill>
                  <a:prstClr val="black"/>
                </a:solidFill>
                <a:cs typeface="Arial" panose="020B0604020202020204" pitchFamily="34" charset="0"/>
              </a:rPr>
              <a:t>. </a:t>
            </a:r>
            <a:r>
              <a:rPr lang="en-US" dirty="0"/>
              <a:t>The </a:t>
            </a:r>
            <a:r>
              <a:rPr lang="en-US" dirty="0" err="1"/>
              <a:t>iTrack</a:t>
            </a:r>
            <a:r>
              <a:rPr lang="en-US" dirty="0"/>
              <a:t> solution monitors over </a:t>
            </a:r>
            <a:r>
              <a:rPr lang="en-US" b="1" dirty="0" smtClean="0"/>
              <a:t>30,000</a:t>
            </a:r>
            <a:r>
              <a:rPr lang="en-US" dirty="0" smtClean="0"/>
              <a:t> </a:t>
            </a:r>
            <a:r>
              <a:rPr lang="en-US" dirty="0"/>
              <a:t>vehicles in Romania.</a:t>
            </a:r>
          </a:p>
          <a:p>
            <a:endParaRPr lang="en-US" dirty="0"/>
          </a:p>
          <a:p>
            <a:pPr marL="285750" lvl="0" indent="-285750">
              <a:buFont typeface="Wingdings" panose="05000000000000000000" pitchFamily="2" charset="2"/>
              <a:buChar char="Ø"/>
            </a:pPr>
            <a:r>
              <a:rPr lang="en-US" b="1" dirty="0"/>
              <a:t>Planning and Route Optimization solutions;</a:t>
            </a:r>
          </a:p>
          <a:p>
            <a:pPr marL="285750" lvl="0" indent="-285750">
              <a:buFont typeface="Wingdings" panose="05000000000000000000" pitchFamily="2" charset="2"/>
              <a:buChar char="Ø"/>
            </a:pPr>
            <a:endParaRPr lang="en-US" b="1" dirty="0" smtClean="0"/>
          </a:p>
          <a:p>
            <a:pPr marL="285750" lvl="0" indent="-285750">
              <a:buFont typeface="Wingdings" panose="05000000000000000000" pitchFamily="2" charset="2"/>
              <a:buChar char="Ø"/>
            </a:pPr>
            <a:r>
              <a:rPr lang="en-US" b="1" dirty="0" smtClean="0"/>
              <a:t>Smart </a:t>
            </a:r>
            <a:r>
              <a:rPr lang="en-US" b="1" dirty="0"/>
              <a:t>Transportation;</a:t>
            </a:r>
          </a:p>
          <a:p>
            <a:pPr marL="285750" lvl="0" indent="-285750">
              <a:buFont typeface="Wingdings" panose="05000000000000000000" pitchFamily="2" charset="2"/>
              <a:buChar char="Ø"/>
            </a:pPr>
            <a:endParaRPr lang="en-US" b="1" dirty="0" smtClean="0"/>
          </a:p>
          <a:p>
            <a:pPr marL="285750" lvl="0" indent="-285750">
              <a:buFont typeface="Wingdings" panose="05000000000000000000" pitchFamily="2" charset="2"/>
              <a:buChar char="Ø"/>
            </a:pPr>
            <a:r>
              <a:rPr lang="en-US" b="1" dirty="0" smtClean="0"/>
              <a:t>Case </a:t>
            </a:r>
            <a:r>
              <a:rPr lang="en-US" b="1" dirty="0"/>
              <a:t>management solution;</a:t>
            </a:r>
          </a:p>
          <a:p>
            <a:pPr marL="285750" lvl="0" indent="-285750">
              <a:buFont typeface="Wingdings" panose="05000000000000000000" pitchFamily="2" charset="2"/>
              <a:buChar char="Ø"/>
            </a:pPr>
            <a:endParaRPr lang="en-US" b="1" dirty="0" smtClean="0"/>
          </a:p>
          <a:p>
            <a:pPr marL="285750" lvl="0" indent="-285750">
              <a:buFont typeface="Wingdings" panose="05000000000000000000" pitchFamily="2" charset="2"/>
              <a:buChar char="Ø"/>
            </a:pPr>
            <a:r>
              <a:rPr lang="en-US" b="1" dirty="0" smtClean="0"/>
              <a:t>Medical </a:t>
            </a:r>
            <a:r>
              <a:rPr lang="en-US" b="1" dirty="0"/>
              <a:t>segment solutions</a:t>
            </a:r>
            <a:r>
              <a:rPr lang="en-US" dirty="0"/>
              <a:t>:</a:t>
            </a:r>
          </a:p>
          <a:p>
            <a:pPr marL="742950" lvl="1" indent="-285750">
              <a:buFont typeface="Arial" panose="020B0604020202020204" pitchFamily="34" charset="0"/>
              <a:buChar char="•"/>
            </a:pPr>
            <a:r>
              <a:rPr lang="en-US" dirty="0"/>
              <a:t>Complete solutions for the hospital management;</a:t>
            </a:r>
          </a:p>
          <a:p>
            <a:pPr marL="742950" lvl="1" indent="-285750">
              <a:buFont typeface="Arial" panose="020B0604020202020204" pitchFamily="34" charset="0"/>
              <a:buChar char="•"/>
            </a:pPr>
            <a:r>
              <a:rPr lang="en-US" dirty="0"/>
              <a:t>Patient data management system.</a:t>
            </a:r>
          </a:p>
          <a:p>
            <a:pPr marL="285750" indent="-285750" algn="just">
              <a:buFont typeface="Wingdings" panose="05000000000000000000" pitchFamily="2" charset="2"/>
              <a:buChar char="Ø"/>
            </a:pPr>
            <a:endParaRPr lang="en-US" b="1" dirty="0"/>
          </a:p>
        </p:txBody>
      </p:sp>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SOFTWARE DEVELOPER</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4296" y="3796195"/>
            <a:ext cx="3139469" cy="559309"/>
          </a:xfrm>
          <a:prstGeom prst="rect">
            <a:avLst/>
          </a:prstGeom>
        </p:spPr>
      </p:pic>
      <p:pic>
        <p:nvPicPr>
          <p:cNvPr id="8" name="Picture 7"/>
          <p:cNvPicPr>
            <a:picLocks noChangeAspect="1"/>
          </p:cNvPicPr>
          <p:nvPr/>
        </p:nvPicPr>
        <p:blipFill>
          <a:blip r:embed="rId5"/>
          <a:stretch>
            <a:fillRect/>
          </a:stretch>
        </p:blipFill>
        <p:spPr>
          <a:xfrm>
            <a:off x="6518059" y="4511303"/>
            <a:ext cx="2051506" cy="657233"/>
          </a:xfrm>
          <a:prstGeom prst="rect">
            <a:avLst/>
          </a:prstGeom>
        </p:spPr>
      </p:pic>
    </p:spTree>
    <p:extLst>
      <p:ext uri="{BB962C8B-B14F-4D97-AF65-F5344CB8AC3E}">
        <p14:creationId xmlns:p14="http://schemas.microsoft.com/office/powerpoint/2010/main" val="80192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pic>
        <p:nvPicPr>
          <p:cNvPr id="9" name="Picture 8" descr="D:\BACKUP_C\My Documents\Company documents\2013\Company Profile tipar\poze\pagina 11\Print screen portal UMF Ias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9075" y="1391197"/>
            <a:ext cx="3324225" cy="2066378"/>
          </a:xfrm>
          <a:prstGeom prst="rect">
            <a:avLst/>
          </a:prstGeom>
          <a:noFill/>
          <a:ln>
            <a:noFill/>
          </a:ln>
        </p:spPr>
      </p:pic>
      <p:sp>
        <p:nvSpPr>
          <p:cNvPr id="3" name="Rectangle 2"/>
          <p:cNvSpPr/>
          <p:nvPr/>
        </p:nvSpPr>
        <p:spPr>
          <a:xfrm>
            <a:off x="660400" y="1548893"/>
            <a:ext cx="9487012" cy="4801314"/>
          </a:xfrm>
          <a:prstGeom prst="rect">
            <a:avLst/>
          </a:prstGeom>
        </p:spPr>
        <p:txBody>
          <a:bodyPr wrap="square">
            <a:spAutoFit/>
          </a:bodyPr>
          <a:lstStyle/>
          <a:p>
            <a:pPr marL="285750" indent="-285750">
              <a:buFont typeface="Wingdings" panose="05000000000000000000" pitchFamily="2" charset="2"/>
              <a:buChar char="Ø"/>
            </a:pPr>
            <a:r>
              <a:rPr lang="en-US" b="1" dirty="0">
                <a:solidFill>
                  <a:prstClr val="black"/>
                </a:solidFill>
              </a:rPr>
              <a:t>University of Medicine and Pharmacy "Gr. T. Popa " IAȘI </a:t>
            </a:r>
            <a:r>
              <a:rPr lang="en-US" dirty="0" smtClean="0">
                <a:solidFill>
                  <a:prstClr val="black"/>
                </a:solidFill>
              </a:rPr>
              <a:t>– </a:t>
            </a:r>
          </a:p>
          <a:p>
            <a:r>
              <a:rPr lang="en-US" dirty="0" smtClean="0">
                <a:solidFill>
                  <a:prstClr val="black"/>
                </a:solidFill>
              </a:rPr>
              <a:t>e-learning </a:t>
            </a:r>
            <a:r>
              <a:rPr lang="en-US" dirty="0">
                <a:solidFill>
                  <a:prstClr val="black"/>
                </a:solidFill>
              </a:rPr>
              <a:t>portal, based on Microsoft SharePoint. It is the biggest </a:t>
            </a:r>
            <a:endParaRPr lang="en-US" dirty="0" smtClean="0">
              <a:solidFill>
                <a:prstClr val="black"/>
              </a:solidFill>
            </a:endParaRPr>
          </a:p>
          <a:p>
            <a:r>
              <a:rPr lang="en-US" dirty="0" smtClean="0">
                <a:solidFill>
                  <a:prstClr val="black"/>
                </a:solidFill>
              </a:rPr>
              <a:t>e-learning portal </a:t>
            </a:r>
            <a:r>
              <a:rPr lang="en-US" dirty="0">
                <a:solidFill>
                  <a:prstClr val="black"/>
                </a:solidFill>
              </a:rPr>
              <a:t>in Eastern Europe, with over 20.000 users and </a:t>
            </a:r>
            <a:r>
              <a:rPr lang="en-US" dirty="0" smtClean="0">
                <a:solidFill>
                  <a:prstClr val="black"/>
                </a:solidFill>
              </a:rPr>
              <a:t>more</a:t>
            </a:r>
          </a:p>
          <a:p>
            <a:r>
              <a:rPr lang="en-US" dirty="0" smtClean="0">
                <a:solidFill>
                  <a:prstClr val="black"/>
                </a:solidFill>
              </a:rPr>
              <a:t>than 50.000 </a:t>
            </a:r>
            <a:r>
              <a:rPr lang="en-US" dirty="0">
                <a:solidFill>
                  <a:prstClr val="black"/>
                </a:solidFill>
              </a:rPr>
              <a:t>materials</a:t>
            </a:r>
            <a:r>
              <a:rPr lang="en-US" dirty="0" smtClean="0">
                <a:solidFill>
                  <a:prstClr val="black"/>
                </a:solidFill>
              </a:rPr>
              <a:t>.</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Wingdings" panose="05000000000000000000" pitchFamily="2" charset="2"/>
              <a:buChar char="Ø"/>
            </a:pPr>
            <a:r>
              <a:rPr lang="en-US" b="1" dirty="0">
                <a:solidFill>
                  <a:prstClr val="black"/>
                </a:solidFill>
              </a:rPr>
              <a:t>National Intelligence Academy" Mihai </a:t>
            </a:r>
            <a:r>
              <a:rPr lang="en-US" b="1" dirty="0" err="1">
                <a:solidFill>
                  <a:prstClr val="black"/>
                </a:solidFill>
              </a:rPr>
              <a:t>Viteazul</a:t>
            </a:r>
            <a:r>
              <a:rPr lang="en-US" b="1" dirty="0">
                <a:solidFill>
                  <a:prstClr val="black"/>
                </a:solidFill>
              </a:rPr>
              <a:t>" </a:t>
            </a:r>
            <a:r>
              <a:rPr lang="en-US" dirty="0">
                <a:solidFill>
                  <a:prstClr val="black"/>
                </a:solidFill>
              </a:rPr>
              <a:t>- </a:t>
            </a:r>
            <a:r>
              <a:rPr lang="en-US" dirty="0" smtClean="0">
                <a:solidFill>
                  <a:prstClr val="black"/>
                </a:solidFill>
              </a:rPr>
              <a:t>e-learning system</a:t>
            </a:r>
            <a:r>
              <a:rPr lang="en-US" dirty="0">
                <a:solidFill>
                  <a:prstClr val="black"/>
                </a:solidFill>
              </a:rPr>
              <a:t>, based on SAP Enterprise </a:t>
            </a:r>
            <a:r>
              <a:rPr lang="en-US" dirty="0" smtClean="0">
                <a:solidFill>
                  <a:prstClr val="black"/>
                </a:solidFill>
              </a:rPr>
              <a:t>Learning for </a:t>
            </a:r>
            <a:r>
              <a:rPr lang="en-US" dirty="0" smtClean="0"/>
              <a:t>200 </a:t>
            </a:r>
            <a:r>
              <a:rPr lang="en-US" dirty="0"/>
              <a:t>teachers and an unlimited number of students and also includes the development of interactive educational content SCORM format, together with the professional testing application </a:t>
            </a:r>
            <a:r>
              <a:rPr lang="en-US" dirty="0" err="1"/>
              <a:t>Maguay</a:t>
            </a:r>
            <a:r>
              <a:rPr lang="en-US" dirty="0"/>
              <a:t> ALRS </a:t>
            </a:r>
            <a:r>
              <a:rPr lang="en-US" dirty="0" err="1"/>
              <a:t>QuizMaster</a:t>
            </a:r>
            <a:r>
              <a:rPr lang="en-US" dirty="0"/>
              <a:t> and a virtual class module that allows instructors to take courses on - lines based on other educational materials.</a:t>
            </a:r>
          </a:p>
          <a:p>
            <a:pPr marL="285750" indent="-285750">
              <a:buFont typeface="Arial" panose="020B0604020202020204" pitchFamily="34" charset="0"/>
              <a:buChar char="•"/>
            </a:pPr>
            <a:endParaRPr lang="en-US" dirty="0">
              <a:solidFill>
                <a:prstClr val="black"/>
              </a:solidFill>
            </a:endParaRPr>
          </a:p>
          <a:p>
            <a:pPr marL="285750" indent="-285750">
              <a:buFont typeface="Wingdings" panose="05000000000000000000" pitchFamily="2" charset="2"/>
              <a:buChar char="Ø"/>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r>
              <a:rPr lang="en-US" dirty="0"/>
              <a:t> </a:t>
            </a:r>
          </a:p>
        </p:txBody>
      </p:sp>
      <p:sp>
        <p:nvSpPr>
          <p:cNvPr id="12" name="TextBox 11"/>
          <p:cNvSpPr txBox="1"/>
          <p:nvPr/>
        </p:nvSpPr>
        <p:spPr>
          <a:xfrm>
            <a:off x="3839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S</a:t>
            </a:r>
            <a:r>
              <a:rPr lang="en-US" sz="2400" b="1" dirty="0" smtClean="0">
                <a:solidFill>
                  <a:srgbClr val="0A1971"/>
                </a:solidFill>
                <a:cs typeface="Arial" panose="020B0604020202020204" pitchFamily="34" charset="0"/>
              </a:rPr>
              <a:t>OFTWARE</a:t>
            </a:r>
            <a:r>
              <a:rPr lang="ro-RO" sz="2400" b="1" dirty="0" smtClean="0">
                <a:solidFill>
                  <a:srgbClr val="0A1971"/>
                </a:solidFill>
                <a:cs typeface="Arial" panose="020B0604020202020204" pitchFamily="34" charset="0"/>
              </a:rPr>
              <a:t> </a:t>
            </a:r>
            <a:r>
              <a:rPr lang="en-US" sz="2400" b="1" dirty="0" smtClean="0">
                <a:solidFill>
                  <a:srgbClr val="0A1971"/>
                </a:solidFill>
                <a:cs typeface="Arial" panose="020B0604020202020204" pitchFamily="34" charset="0"/>
              </a:rPr>
              <a:t>DEVELOPER</a:t>
            </a:r>
            <a:r>
              <a:rPr lang="ro-RO" sz="2400" b="1" dirty="0" smtClean="0">
                <a:solidFill>
                  <a:srgbClr val="0A1971"/>
                </a:solidFill>
                <a:cs typeface="Arial" panose="020B0604020202020204" pitchFamily="34" charset="0"/>
              </a:rPr>
              <a:t> </a:t>
            </a:r>
            <a:r>
              <a:rPr lang="ro-RO" sz="2400" b="1" dirty="0" smtClean="0">
                <a:solidFill>
                  <a:srgbClr val="0A1971"/>
                </a:solidFill>
                <a:cs typeface="Arial" panose="020B0604020202020204" pitchFamily="34" charset="0"/>
              </a:rPr>
              <a:t>– E-learning References</a:t>
            </a:r>
            <a:endParaRPr lang="ro-RO" sz="2400" b="1" dirty="0">
              <a:solidFill>
                <a:srgbClr val="0A1971"/>
              </a:solidFill>
              <a:cs typeface="Arial" panose="020B0604020202020204" pitchFamily="34" charset="0"/>
            </a:endParaRPr>
          </a:p>
        </p:txBody>
      </p:sp>
    </p:spTree>
    <p:extLst>
      <p:ext uri="{BB962C8B-B14F-4D97-AF65-F5344CB8AC3E}">
        <p14:creationId xmlns:p14="http://schemas.microsoft.com/office/powerpoint/2010/main" val="350296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701060" y="1111845"/>
            <a:ext cx="10942354" cy="5288955"/>
          </a:xfrm>
        </p:spPr>
        <p:txBody>
          <a:bodyPr>
            <a:normAutofit fontScale="92500" lnSpcReduction="20000"/>
          </a:bodyPr>
          <a:lstStyle/>
          <a:p>
            <a:pPr>
              <a:buFont typeface="Wingdings" panose="05000000000000000000" pitchFamily="2" charset="2"/>
              <a:buChar char="Ø"/>
            </a:pPr>
            <a:r>
              <a:rPr lang="en-US" sz="1800" b="1" dirty="0" err="1">
                <a:solidFill>
                  <a:prstClr val="black"/>
                </a:solidFill>
              </a:rPr>
              <a:t>Electrica</a:t>
            </a:r>
            <a:r>
              <a:rPr lang="en-US" sz="1800" b="1" dirty="0">
                <a:solidFill>
                  <a:prstClr val="black"/>
                </a:solidFill>
              </a:rPr>
              <a:t> Serv </a:t>
            </a:r>
            <a:r>
              <a:rPr lang="en-US" sz="1800" dirty="0">
                <a:solidFill>
                  <a:prstClr val="black"/>
                </a:solidFill>
              </a:rPr>
              <a:t>– over 2,000 vehicles monitored and integration with SAP ERP;</a:t>
            </a:r>
          </a:p>
          <a:p>
            <a:pPr>
              <a:buFont typeface="Wingdings" panose="05000000000000000000" pitchFamily="2" charset="2"/>
              <a:buChar char="Ø"/>
            </a:pPr>
            <a:r>
              <a:rPr lang="en-US" sz="1800" b="1" dirty="0" err="1">
                <a:solidFill>
                  <a:prstClr val="black"/>
                </a:solidFill>
              </a:rPr>
              <a:t>Interbrands</a:t>
            </a:r>
            <a:r>
              <a:rPr lang="en-US" sz="1800" b="1" dirty="0">
                <a:solidFill>
                  <a:prstClr val="black"/>
                </a:solidFill>
              </a:rPr>
              <a:t> </a:t>
            </a:r>
            <a:r>
              <a:rPr lang="en-US" sz="1800" b="1" dirty="0" err="1">
                <a:solidFill>
                  <a:prstClr val="black"/>
                </a:solidFill>
              </a:rPr>
              <a:t>Marketing&amp;Distribution</a:t>
            </a:r>
            <a:r>
              <a:rPr lang="en-US" sz="1800" b="1" dirty="0">
                <a:solidFill>
                  <a:prstClr val="black"/>
                </a:solidFill>
              </a:rPr>
              <a:t> </a:t>
            </a:r>
            <a:r>
              <a:rPr lang="en-US" sz="1800" dirty="0">
                <a:solidFill>
                  <a:prstClr val="black"/>
                </a:solidFill>
              </a:rPr>
              <a:t>– over 1100 vehicles monitored;</a:t>
            </a:r>
          </a:p>
          <a:p>
            <a:pPr>
              <a:buFont typeface="Wingdings" panose="05000000000000000000" pitchFamily="2" charset="2"/>
              <a:buChar char="Ø"/>
            </a:pPr>
            <a:r>
              <a:rPr lang="fr-FR" sz="1800" b="1" dirty="0">
                <a:solidFill>
                  <a:prstClr val="black"/>
                </a:solidFill>
              </a:rPr>
              <a:t>RATB</a:t>
            </a:r>
            <a:r>
              <a:rPr lang="fr-FR" sz="1800" dirty="0">
                <a:solidFill>
                  <a:prstClr val="black"/>
                </a:solidFill>
              </a:rPr>
              <a:t> - Bucharest public transport - 1000 buses;</a:t>
            </a:r>
          </a:p>
          <a:p>
            <a:pPr>
              <a:buFont typeface="Wingdings" panose="05000000000000000000" pitchFamily="2" charset="2"/>
              <a:buChar char="Ø"/>
            </a:pPr>
            <a:r>
              <a:rPr lang="en-US" sz="1800" b="1" dirty="0">
                <a:solidFill>
                  <a:prstClr val="black"/>
                </a:solidFill>
              </a:rPr>
              <a:t>Arabesque</a:t>
            </a:r>
            <a:r>
              <a:rPr lang="en-US" sz="1800" dirty="0">
                <a:solidFill>
                  <a:prstClr val="black"/>
                </a:solidFill>
              </a:rPr>
              <a:t> construction materials shopping network – over 600 vehicles;</a:t>
            </a:r>
          </a:p>
          <a:p>
            <a:pPr>
              <a:buFont typeface="Wingdings" panose="05000000000000000000" pitchFamily="2" charset="2"/>
              <a:buChar char="Ø"/>
            </a:pPr>
            <a:r>
              <a:rPr lang="en-US" sz="1800" b="1" dirty="0">
                <a:solidFill>
                  <a:prstClr val="black"/>
                </a:solidFill>
              </a:rPr>
              <a:t>Augsburg International </a:t>
            </a:r>
            <a:r>
              <a:rPr lang="en-US" sz="1800" dirty="0">
                <a:solidFill>
                  <a:prstClr val="black"/>
                </a:solidFill>
              </a:rPr>
              <a:t>– 350 vehicles;</a:t>
            </a:r>
          </a:p>
          <a:p>
            <a:pPr>
              <a:buFont typeface="Wingdings" panose="05000000000000000000" pitchFamily="2" charset="2"/>
              <a:buChar char="Ø"/>
            </a:pPr>
            <a:r>
              <a:rPr lang="en-US" sz="1800" b="1" dirty="0" err="1"/>
              <a:t>Pharmafarm</a:t>
            </a:r>
            <a:r>
              <a:rPr lang="en-US" sz="1800" dirty="0"/>
              <a:t> – 200 </a:t>
            </a:r>
            <a:r>
              <a:rPr lang="en-US" sz="1800" dirty="0" err="1"/>
              <a:t>vehicule</a:t>
            </a:r>
            <a:endParaRPr lang="en-US" sz="1800" dirty="0">
              <a:solidFill>
                <a:prstClr val="black"/>
              </a:solidFill>
            </a:endParaRPr>
          </a:p>
          <a:p>
            <a:pPr>
              <a:buFont typeface="Wingdings" panose="05000000000000000000" pitchFamily="2" charset="2"/>
              <a:buChar char="Ø"/>
            </a:pPr>
            <a:r>
              <a:rPr lang="en-US" sz="1800" b="1" dirty="0">
                <a:solidFill>
                  <a:prstClr val="black"/>
                </a:solidFill>
              </a:rPr>
              <a:t>OMV</a:t>
            </a:r>
            <a:r>
              <a:rPr lang="en-US" sz="1800" dirty="0">
                <a:solidFill>
                  <a:prstClr val="black"/>
                </a:solidFill>
              </a:rPr>
              <a:t> - the international oil and gas company - 150 vehicles</a:t>
            </a:r>
            <a:r>
              <a:rPr lang="en-US" sz="1800" dirty="0" smtClean="0">
                <a:solidFill>
                  <a:prstClr val="black"/>
                </a:solidFill>
              </a:rPr>
              <a:t>.</a:t>
            </a:r>
          </a:p>
          <a:p>
            <a:pPr>
              <a:buFont typeface="Wingdings" panose="05000000000000000000" pitchFamily="2" charset="2"/>
              <a:buChar char="Ø"/>
            </a:pPr>
            <a:endParaRPr lang="en-US" sz="2000" b="1" dirty="0">
              <a:solidFill>
                <a:prstClr val="black"/>
              </a:solidFill>
              <a:latin typeface="Arial" panose="020B0604020202020204" pitchFamily="34" charset="0"/>
              <a:cs typeface="Arial" panose="020B0604020202020204" pitchFamily="34" charset="0"/>
            </a:endParaRPr>
          </a:p>
          <a:p>
            <a:pPr marL="285750" indent="-285750">
              <a:lnSpc>
                <a:spcPct val="110000"/>
              </a:lnSpc>
              <a:buFont typeface="Wingdings" panose="05000000000000000000" pitchFamily="2" charset="2"/>
              <a:buChar char="Ø"/>
              <a:defRPr/>
            </a:pPr>
            <a:r>
              <a:rPr lang="ro-RO" sz="1800" b="1" dirty="0">
                <a:solidFill>
                  <a:prstClr val="black"/>
                </a:solidFill>
                <a:cs typeface="Arial" panose="020B0604020202020204" pitchFamily="34" charset="0"/>
              </a:rPr>
              <a:t>RER Ecologic (REBU)</a:t>
            </a:r>
          </a:p>
          <a:p>
            <a:pPr marL="0" indent="0">
              <a:lnSpc>
                <a:spcPct val="110000"/>
              </a:lnSpc>
              <a:buNone/>
              <a:defRPr/>
            </a:pPr>
            <a:r>
              <a:rPr lang="en-US" sz="1800" dirty="0"/>
              <a:t>One of the largest waste management and waste collection companies in Romania. Route Planner was implemented with </a:t>
            </a:r>
            <a:r>
              <a:rPr lang="en-US" sz="1800" dirty="0" err="1"/>
              <a:t>iTrack</a:t>
            </a:r>
            <a:r>
              <a:rPr lang="en-US" sz="1800" dirty="0"/>
              <a:t> Logistics and the mobile application</a:t>
            </a:r>
            <a:r>
              <a:rPr lang="en-US" sz="1800" dirty="0" smtClean="0"/>
              <a:t>, for </a:t>
            </a:r>
            <a:r>
              <a:rPr lang="en-US" sz="1800" dirty="0"/>
              <a:t>dynamic planning and collection of different types of waste, taking into account many specific constraints specific to their business .</a:t>
            </a:r>
          </a:p>
          <a:p>
            <a:pPr>
              <a:lnSpc>
                <a:spcPct val="110000"/>
              </a:lnSpc>
              <a:buFont typeface="Wingdings" charset="2"/>
              <a:buChar char="Ø"/>
              <a:defRPr/>
            </a:pPr>
            <a:r>
              <a:rPr lang="ro-RO" sz="1800" b="1" dirty="0">
                <a:solidFill>
                  <a:prstClr val="black"/>
                </a:solidFill>
                <a:cs typeface="Arial" panose="020B0604020202020204" pitchFamily="34" charset="0"/>
              </a:rPr>
              <a:t>Albalact </a:t>
            </a:r>
            <a:r>
              <a:rPr lang="ro-RO" sz="1800" b="1" dirty="0" smtClean="0">
                <a:solidFill>
                  <a:prstClr val="black"/>
                </a:solidFill>
                <a:cs typeface="Arial" panose="020B0604020202020204" pitchFamily="34" charset="0"/>
              </a:rPr>
              <a:t>(Lactalis </a:t>
            </a:r>
            <a:r>
              <a:rPr lang="ro-RO" sz="1800" b="1" dirty="0">
                <a:solidFill>
                  <a:prstClr val="black"/>
                </a:solidFill>
                <a:cs typeface="Arial" panose="020B0604020202020204" pitchFamily="34" charset="0"/>
              </a:rPr>
              <a:t>Romania) </a:t>
            </a:r>
          </a:p>
          <a:p>
            <a:pPr marL="0" indent="0">
              <a:lnSpc>
                <a:spcPct val="110000"/>
              </a:lnSpc>
              <a:buNone/>
              <a:defRPr/>
            </a:pPr>
            <a:r>
              <a:rPr lang="en-US" sz="1800" dirty="0"/>
              <a:t>Implementation of Route Planner, together with </a:t>
            </a:r>
            <a:r>
              <a:rPr lang="en-US" sz="1800" dirty="0" err="1"/>
              <a:t>iTrack</a:t>
            </a:r>
            <a:r>
              <a:rPr lang="en-US" sz="1800" dirty="0"/>
              <a:t> Logistics and the mobile application for 100 vehicles that distribute milk in Romania.</a:t>
            </a:r>
          </a:p>
          <a:p>
            <a:pPr marL="285750" indent="-285750">
              <a:buFont typeface="Wingdings" panose="05000000000000000000" pitchFamily="2" charset="2"/>
              <a:buChar char="Ø"/>
            </a:pPr>
            <a:r>
              <a:rPr lang="en-US" sz="1800" b="1" dirty="0" err="1" smtClean="0"/>
              <a:t>Autonet</a:t>
            </a:r>
            <a:r>
              <a:rPr lang="en-US" sz="1800" dirty="0" smtClean="0"/>
              <a:t> </a:t>
            </a:r>
            <a:r>
              <a:rPr lang="en-US" sz="1800" dirty="0"/>
              <a:t>– 400 </a:t>
            </a:r>
            <a:r>
              <a:rPr lang="en-US" sz="1800" dirty="0" err="1"/>
              <a:t>vehicule</a:t>
            </a:r>
            <a:endParaRPr lang="en-US" sz="1800" dirty="0"/>
          </a:p>
          <a:p>
            <a:pPr marL="0" indent="0">
              <a:buNone/>
            </a:pPr>
            <a:r>
              <a:rPr lang="en-US" sz="1800" dirty="0"/>
              <a:t>Automotive fleet monitoring and advanced route optimization with </a:t>
            </a:r>
            <a:r>
              <a:rPr lang="en-US" sz="1800" dirty="0" err="1"/>
              <a:t>iTrack</a:t>
            </a:r>
            <a:r>
              <a:rPr lang="en-US" sz="1800" dirty="0"/>
              <a:t> Logistics for 230 vehicles.</a:t>
            </a:r>
          </a:p>
          <a:p>
            <a:pPr marL="285750" indent="-285750">
              <a:lnSpc>
                <a:spcPct val="150000"/>
              </a:lnSpc>
              <a:buFont typeface="Wingdings" panose="05000000000000000000" pitchFamily="2" charset="2"/>
              <a:buChar char="Ø"/>
            </a:pPr>
            <a:endParaRPr lang="ro-RO" sz="1800" dirty="0" smtClean="0">
              <a:solidFill>
                <a:prstClr val="black"/>
              </a:solidFill>
            </a:endParaRPr>
          </a:p>
          <a:p>
            <a:pPr marL="285750" indent="-285750">
              <a:lnSpc>
                <a:spcPct val="150000"/>
              </a:lnSpc>
              <a:buFont typeface="Wingdings" panose="05000000000000000000" pitchFamily="2" charset="2"/>
              <a:buChar char="Ø"/>
            </a:pPr>
            <a:endParaRPr lang="ro-RO" sz="1800" dirty="0">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5859" y="1445172"/>
            <a:ext cx="2863516" cy="510147"/>
          </a:xfrm>
          <a:prstGeom prst="rect">
            <a:avLst/>
          </a:prstGeom>
        </p:spPr>
      </p:pic>
      <p:sp>
        <p:nvSpPr>
          <p:cNvPr id="7" name="TextBox 6"/>
          <p:cNvSpPr txBox="1"/>
          <p:nvPr/>
        </p:nvSpPr>
        <p:spPr>
          <a:xfrm>
            <a:off x="3839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Software </a:t>
            </a:r>
            <a:r>
              <a:rPr lang="ro-RO" sz="2400" b="1" dirty="0" err="1" smtClean="0">
                <a:solidFill>
                  <a:srgbClr val="0A1971"/>
                </a:solidFill>
                <a:cs typeface="Arial" panose="020B0604020202020204" pitchFamily="34" charset="0"/>
              </a:rPr>
              <a:t>developer</a:t>
            </a:r>
            <a:r>
              <a:rPr lang="ro-RO" sz="2400" b="1" dirty="0" smtClean="0">
                <a:solidFill>
                  <a:srgbClr val="0A1971"/>
                </a:solidFill>
                <a:cs typeface="Arial" panose="020B0604020202020204" pitchFamily="34" charset="0"/>
              </a:rPr>
              <a:t> – </a:t>
            </a:r>
            <a:r>
              <a:rPr lang="ro-RO" sz="2400" b="1" dirty="0" err="1" smtClean="0">
                <a:solidFill>
                  <a:srgbClr val="0A1971"/>
                </a:solidFill>
                <a:cs typeface="Arial" panose="020B0604020202020204" pitchFamily="34" charset="0"/>
              </a:rPr>
              <a:t>iTrack</a:t>
            </a:r>
            <a:r>
              <a:rPr lang="ro-RO" sz="2400" b="1" dirty="0" smtClean="0">
                <a:solidFill>
                  <a:srgbClr val="0A1971"/>
                </a:solidFill>
                <a:cs typeface="Arial" panose="020B0604020202020204" pitchFamily="34" charset="0"/>
              </a:rPr>
              <a:t> </a:t>
            </a:r>
            <a:r>
              <a:rPr lang="ro-RO" sz="2400" b="1" dirty="0" err="1" smtClean="0">
                <a:solidFill>
                  <a:srgbClr val="0A1971"/>
                </a:solidFill>
                <a:cs typeface="Arial" panose="020B0604020202020204" pitchFamily="34" charset="0"/>
              </a:rPr>
              <a:t>References</a:t>
            </a:r>
            <a:endParaRPr lang="ro-RO" sz="2400" b="1" dirty="0">
              <a:solidFill>
                <a:srgbClr val="0A1971"/>
              </a:solidFill>
              <a:cs typeface="Arial" panose="020B0604020202020204" pitchFamily="34" charset="0"/>
            </a:endParaRPr>
          </a:p>
        </p:txBody>
      </p:sp>
      <p:pic>
        <p:nvPicPr>
          <p:cNvPr id="8" name="Picture 7"/>
          <p:cNvPicPr>
            <a:picLocks noChangeAspect="1"/>
          </p:cNvPicPr>
          <p:nvPr/>
        </p:nvPicPr>
        <p:blipFill>
          <a:blip r:embed="rId5"/>
          <a:stretch>
            <a:fillRect/>
          </a:stretch>
        </p:blipFill>
        <p:spPr>
          <a:xfrm>
            <a:off x="8381999" y="2724379"/>
            <a:ext cx="3038475" cy="969120"/>
          </a:xfrm>
          <a:prstGeom prst="rect">
            <a:avLst/>
          </a:prstGeom>
        </p:spPr>
      </p:pic>
    </p:spTree>
    <p:extLst>
      <p:ext uri="{BB962C8B-B14F-4D97-AF65-F5344CB8AC3E}">
        <p14:creationId xmlns:p14="http://schemas.microsoft.com/office/powerpoint/2010/main" val="84734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CERTIFICATIONS</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3" name="Rectangle 2"/>
          <p:cNvSpPr/>
          <p:nvPr/>
        </p:nvSpPr>
        <p:spPr>
          <a:xfrm>
            <a:off x="1054100" y="1036973"/>
            <a:ext cx="8661400" cy="5299912"/>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b="1" dirty="0"/>
              <a:t>ISO </a:t>
            </a:r>
            <a:r>
              <a:rPr lang="en-US" b="1" dirty="0" smtClean="0"/>
              <a:t>Certification </a:t>
            </a:r>
            <a:r>
              <a:rPr lang="en-US" b="1" dirty="0">
                <a:solidFill>
                  <a:prstClr val="black"/>
                </a:solidFill>
              </a:rPr>
              <a:t>9001</a:t>
            </a:r>
            <a:r>
              <a:rPr lang="ro-RO" b="1" dirty="0">
                <a:solidFill>
                  <a:prstClr val="black"/>
                </a:solidFill>
              </a:rPr>
              <a:t>:2015</a:t>
            </a:r>
            <a:r>
              <a:rPr lang="en-US" b="1" dirty="0">
                <a:solidFill>
                  <a:prstClr val="black"/>
                </a:solidFill>
              </a:rPr>
              <a:t>, ISO 14001</a:t>
            </a:r>
            <a:r>
              <a:rPr lang="ro-RO" b="1" dirty="0">
                <a:solidFill>
                  <a:prstClr val="black"/>
                </a:solidFill>
              </a:rPr>
              <a:t>:2015</a:t>
            </a:r>
            <a:r>
              <a:rPr lang="en-US" b="1" dirty="0">
                <a:solidFill>
                  <a:prstClr val="black"/>
                </a:solidFill>
              </a:rPr>
              <a:t>, ISO 18001</a:t>
            </a:r>
            <a:r>
              <a:rPr lang="ro-RO" b="1" dirty="0">
                <a:solidFill>
                  <a:prstClr val="black"/>
                </a:solidFill>
              </a:rPr>
              <a:t>:2008</a:t>
            </a:r>
            <a:r>
              <a:rPr lang="en-US" b="1" dirty="0">
                <a:solidFill>
                  <a:prstClr val="black"/>
                </a:solidFill>
              </a:rPr>
              <a:t>, ISO 20001</a:t>
            </a:r>
            <a:r>
              <a:rPr lang="ro-RO" b="1" dirty="0">
                <a:solidFill>
                  <a:prstClr val="black"/>
                </a:solidFill>
              </a:rPr>
              <a:t>-1:2011</a:t>
            </a:r>
            <a:r>
              <a:rPr lang="en-US" b="1" dirty="0">
                <a:solidFill>
                  <a:prstClr val="black"/>
                </a:solidFill>
              </a:rPr>
              <a:t>, ISO 27001, ISO </a:t>
            </a:r>
            <a:r>
              <a:rPr lang="en-US" b="1" dirty="0" smtClean="0">
                <a:solidFill>
                  <a:prstClr val="black"/>
                </a:solidFill>
              </a:rPr>
              <a:t>37001-2016</a:t>
            </a:r>
            <a:r>
              <a:rPr lang="en-US" b="1" dirty="0" smtClean="0"/>
              <a:t>;</a:t>
            </a:r>
          </a:p>
          <a:p>
            <a:pPr marL="285750" lvl="0" indent="-285750">
              <a:buFont typeface="Wingdings" panose="05000000000000000000" pitchFamily="2" charset="2"/>
              <a:buChar char="Ø"/>
            </a:pPr>
            <a:r>
              <a:rPr lang="en-US" b="1" dirty="0" smtClean="0"/>
              <a:t>Laptops </a:t>
            </a:r>
            <a:r>
              <a:rPr lang="en-US" b="1" dirty="0"/>
              <a:t>and </a:t>
            </a:r>
            <a:r>
              <a:rPr lang="en-US" b="1" dirty="0" err="1"/>
              <a:t>Maguay</a:t>
            </a:r>
            <a:r>
              <a:rPr lang="en-US" b="1" dirty="0"/>
              <a:t> systems are Energy Star certified products;</a:t>
            </a:r>
            <a:endParaRPr lang="en-US" dirty="0"/>
          </a:p>
          <a:p>
            <a:pPr marL="285750" lvl="0" indent="-285750">
              <a:buFont typeface="Wingdings" panose="05000000000000000000" pitchFamily="2" charset="2"/>
              <a:buChar char="Ø"/>
            </a:pPr>
            <a:r>
              <a:rPr lang="en-US" dirty="0" err="1"/>
              <a:t>Maguay</a:t>
            </a:r>
            <a:r>
              <a:rPr lang="en-US" dirty="0"/>
              <a:t> servers are certified by VMWare, RHEL, Citrix, </a:t>
            </a:r>
            <a:r>
              <a:rPr lang="en-US" dirty="0" err="1"/>
              <a:t>Nexenta</a:t>
            </a:r>
            <a:r>
              <a:rPr lang="en-US" dirty="0"/>
              <a:t>;</a:t>
            </a:r>
          </a:p>
          <a:p>
            <a:pPr marL="285750" lvl="0" indent="-285750">
              <a:buFont typeface="Wingdings" panose="05000000000000000000" pitchFamily="2" charset="2"/>
              <a:buChar char="Ø"/>
            </a:pPr>
            <a:r>
              <a:rPr lang="en-US" dirty="0" err="1"/>
              <a:t>Maguay</a:t>
            </a:r>
            <a:r>
              <a:rPr lang="en-US" dirty="0"/>
              <a:t> systems and servers are Microsoft certified and are found in Windows </a:t>
            </a:r>
            <a:r>
              <a:rPr lang="en-US" dirty="0" smtClean="0"/>
              <a:t>Compatible </a:t>
            </a:r>
            <a:r>
              <a:rPr lang="en-US" dirty="0"/>
              <a:t>Products List and Windows Server Catalog;</a:t>
            </a:r>
          </a:p>
          <a:p>
            <a:pPr marL="285750" lvl="0" indent="-285750">
              <a:buFont typeface="Wingdings" panose="05000000000000000000" pitchFamily="2" charset="2"/>
              <a:buChar char="Ø"/>
            </a:pPr>
            <a:r>
              <a:rPr lang="en-US" dirty="0" err="1"/>
              <a:t>Maguay</a:t>
            </a:r>
            <a:r>
              <a:rPr lang="en-US" dirty="0"/>
              <a:t> systems are registered trademarks at OSIM (State Office for Inventions and Trademarks);</a:t>
            </a:r>
          </a:p>
          <a:p>
            <a:pPr marL="285750" lvl="0" indent="-285750">
              <a:buFont typeface="Wingdings" panose="05000000000000000000" pitchFamily="2" charset="2"/>
              <a:buChar char="Ø"/>
            </a:pPr>
            <a:r>
              <a:rPr lang="en-US" dirty="0"/>
              <a:t>Member of the CCIB (Chamber of Commerce and Industry of Bucharest);</a:t>
            </a:r>
          </a:p>
          <a:p>
            <a:pPr marL="285750" lvl="0" indent="-285750">
              <a:buFont typeface="Wingdings" panose="05000000000000000000" pitchFamily="2" charset="2"/>
              <a:buChar char="Ø"/>
            </a:pPr>
            <a:r>
              <a:rPr lang="en-US" dirty="0"/>
              <a:t>Member of </a:t>
            </a:r>
            <a:r>
              <a:rPr lang="en-US" b="1" dirty="0"/>
              <a:t>ANEIR</a:t>
            </a:r>
            <a:r>
              <a:rPr lang="en-US" dirty="0"/>
              <a:t> (National Association of Exporters and Importers in Romania);</a:t>
            </a:r>
          </a:p>
          <a:p>
            <a:pPr marL="285750" lvl="0" indent="-285750">
              <a:buFont typeface="Wingdings" panose="05000000000000000000" pitchFamily="2" charset="2"/>
              <a:buChar char="Ø"/>
            </a:pPr>
            <a:r>
              <a:rPr lang="en-US" dirty="0"/>
              <a:t>Member of </a:t>
            </a:r>
            <a:r>
              <a:rPr lang="en-US" b="1" dirty="0"/>
              <a:t>APREL</a:t>
            </a:r>
            <a:r>
              <a:rPr lang="en-US" dirty="0"/>
              <a:t> (Electronic Industries Association of Romanian Employers, Electrical Engineering, Information Technology and Communications);</a:t>
            </a:r>
          </a:p>
          <a:p>
            <a:pPr marL="285750" lvl="0" indent="-285750">
              <a:buFont typeface="Wingdings" panose="05000000000000000000" pitchFamily="2" charset="2"/>
              <a:buChar char="Ø"/>
            </a:pPr>
            <a:r>
              <a:rPr lang="en-US" dirty="0"/>
              <a:t>Member of  </a:t>
            </a:r>
            <a:r>
              <a:rPr lang="en-US" b="1" dirty="0"/>
              <a:t>ECOTIC</a:t>
            </a:r>
            <a:r>
              <a:rPr lang="en-US" dirty="0"/>
              <a:t> (Collective Management Organization EAD);</a:t>
            </a:r>
          </a:p>
          <a:p>
            <a:pPr marL="285750" lvl="0" indent="-285750">
              <a:buFont typeface="Wingdings" panose="05000000000000000000" pitchFamily="2" charset="2"/>
              <a:buChar char="Ø"/>
            </a:pPr>
            <a:r>
              <a:rPr lang="en-US" b="1" dirty="0"/>
              <a:t>APDETIC</a:t>
            </a:r>
            <a:r>
              <a:rPr lang="en-US" dirty="0"/>
              <a:t> member (Association of Producers and Distributors of equipment Information and Communication Technology</a:t>
            </a:r>
            <a:r>
              <a:rPr lang="en-US" dirty="0" smtClean="0"/>
              <a:t>);</a:t>
            </a:r>
          </a:p>
          <a:p>
            <a:pPr marL="285750" lvl="0" indent="-285750">
              <a:buFont typeface="Wingdings" panose="05000000000000000000" pitchFamily="2" charset="2"/>
              <a:buChar char="Ø"/>
            </a:pPr>
            <a:r>
              <a:rPr lang="en-US" b="1" dirty="0" smtClean="0"/>
              <a:t>ARIES</a:t>
            </a:r>
            <a:r>
              <a:rPr lang="en-US" dirty="0" smtClean="0"/>
              <a:t> member (</a:t>
            </a:r>
            <a:r>
              <a:rPr lang="en-US" dirty="0"/>
              <a:t>Romanian Association for the Electronics and Software </a:t>
            </a:r>
            <a:r>
              <a:rPr lang="en-US" dirty="0" smtClean="0"/>
              <a:t>Industry);</a:t>
            </a:r>
            <a:endParaRPr lang="en-US" dirty="0"/>
          </a:p>
          <a:p>
            <a:pPr marL="285750" indent="-285750">
              <a:lnSpc>
                <a:spcPct val="120000"/>
              </a:lnSpc>
              <a:buFont typeface="Wingdings" panose="05000000000000000000" pitchFamily="2" charset="2"/>
              <a:buChar char="Ø"/>
            </a:pPr>
            <a:r>
              <a:rPr lang="en-US" dirty="0" smtClean="0"/>
              <a:t>Registration </a:t>
            </a:r>
            <a:r>
              <a:rPr lang="en-US" dirty="0"/>
              <a:t>in the database of the US company </a:t>
            </a:r>
            <a:r>
              <a:rPr lang="en-US" dirty="0" err="1"/>
              <a:t>Bussines</a:t>
            </a:r>
            <a:r>
              <a:rPr lang="en-US" dirty="0"/>
              <a:t>  Information Report, DUN &amp; BRADSTREET INTERNATIONAL with  the number </a:t>
            </a:r>
            <a:r>
              <a:rPr lang="en-US" dirty="0" smtClean="0"/>
              <a:t>552564841. </a:t>
            </a:r>
            <a:endParaRPr lang="en-US" dirty="0"/>
          </a:p>
        </p:txBody>
      </p:sp>
    </p:spTree>
    <p:extLst>
      <p:ext uri="{BB962C8B-B14F-4D97-AF65-F5344CB8AC3E}">
        <p14:creationId xmlns:p14="http://schemas.microsoft.com/office/powerpoint/2010/main" val="186519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AWARDS</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30520" y="1060724"/>
            <a:ext cx="10818529" cy="5250855"/>
          </a:xfrm>
        </p:spPr>
        <p:txBody>
          <a:bodyPr>
            <a:normAutofit/>
          </a:bodyPr>
          <a:lstStyle/>
          <a:p>
            <a:pPr marL="0" lvl="0" indent="0">
              <a:lnSpc>
                <a:spcPct val="100000"/>
              </a:lnSpc>
              <a:spcBef>
                <a:spcPts val="0"/>
              </a:spcBef>
              <a:buNone/>
              <a:defRPr/>
            </a:pPr>
            <a:r>
              <a:rPr lang="en-US" sz="1600" b="1" dirty="0" smtClean="0">
                <a:solidFill>
                  <a:srgbClr val="00B0F0"/>
                </a:solidFill>
                <a:cs typeface="Arial" panose="020B0604020202020204" pitchFamily="34" charset="0"/>
              </a:rPr>
              <a:t>2020</a:t>
            </a:r>
          </a:p>
          <a:p>
            <a:pPr>
              <a:lnSpc>
                <a:spcPct val="100000"/>
              </a:lnSpc>
              <a:spcBef>
                <a:spcPts val="0"/>
              </a:spcBef>
              <a:defRPr/>
            </a:pPr>
            <a:r>
              <a:rPr lang="en-US" sz="1600" b="1" dirty="0"/>
              <a:t>1st place in the Top Companies in Bucharest</a:t>
            </a:r>
            <a:r>
              <a:rPr lang="en-US" sz="1600" dirty="0" smtClean="0"/>
              <a:t>, for the third consecutive year, </a:t>
            </a:r>
            <a:r>
              <a:rPr lang="en-US" sz="1600" dirty="0"/>
              <a:t>awarded by the Chamber of Commerce and Industry of Bucharest, in the category </a:t>
            </a:r>
            <a:r>
              <a:rPr lang="en-US" sz="1600" i="1" dirty="0"/>
              <a:t>Manufacturing of computers and peripheral equipment</a:t>
            </a:r>
            <a:r>
              <a:rPr lang="en-US" sz="1600" dirty="0"/>
              <a:t>;</a:t>
            </a:r>
          </a:p>
          <a:p>
            <a:pPr marL="0" lvl="0" indent="0">
              <a:lnSpc>
                <a:spcPct val="100000"/>
              </a:lnSpc>
              <a:spcBef>
                <a:spcPts val="0"/>
              </a:spcBef>
              <a:buNone/>
              <a:defRPr/>
            </a:pPr>
            <a:endParaRPr lang="ro-RO" sz="1600" b="1" dirty="0" smtClean="0">
              <a:solidFill>
                <a:srgbClr val="00B0F0"/>
              </a:solidFill>
              <a:cs typeface="Arial" panose="020B0604020202020204" pitchFamily="34" charset="0"/>
            </a:endParaRPr>
          </a:p>
          <a:p>
            <a:pPr marL="0" lvl="0" indent="0">
              <a:lnSpc>
                <a:spcPct val="100000"/>
              </a:lnSpc>
              <a:spcBef>
                <a:spcPts val="0"/>
              </a:spcBef>
              <a:buNone/>
              <a:defRPr/>
            </a:pPr>
            <a:r>
              <a:rPr lang="ro-RO" sz="1600" b="1" dirty="0" smtClean="0">
                <a:solidFill>
                  <a:srgbClr val="00B0F0"/>
                </a:solidFill>
                <a:cs typeface="Arial" panose="020B0604020202020204" pitchFamily="34" charset="0"/>
              </a:rPr>
              <a:t>201</a:t>
            </a:r>
            <a:r>
              <a:rPr lang="en-US" sz="1600" b="1" dirty="0">
                <a:solidFill>
                  <a:srgbClr val="00B0F0"/>
                </a:solidFill>
                <a:cs typeface="Arial" panose="020B0604020202020204" pitchFamily="34" charset="0"/>
              </a:rPr>
              <a:t>9</a:t>
            </a:r>
            <a:endParaRPr lang="ro-RO" sz="1600" b="1" dirty="0">
              <a:solidFill>
                <a:srgbClr val="00B0F0"/>
              </a:solidFill>
              <a:cs typeface="Arial" panose="020B0604020202020204" pitchFamily="34" charset="0"/>
            </a:endParaRPr>
          </a:p>
          <a:p>
            <a:pPr lvl="0" fontAlgn="base"/>
            <a:r>
              <a:rPr lang="en-US" sz="1600" b="1" dirty="0"/>
              <a:t>1st place in the Top Companies in Bucharest</a:t>
            </a:r>
            <a:r>
              <a:rPr lang="en-US" sz="1600" dirty="0"/>
              <a:t>, awarded by the Chamber of Commerce and Industry of Bucharest, in the category </a:t>
            </a:r>
            <a:r>
              <a:rPr lang="en-US" sz="1600" i="1" dirty="0"/>
              <a:t>Manufacturing of computers and peripheral equipment</a:t>
            </a:r>
            <a:r>
              <a:rPr lang="en-US" sz="1600" dirty="0"/>
              <a:t>;</a:t>
            </a:r>
          </a:p>
          <a:p>
            <a:pPr lvl="0" fontAlgn="base"/>
            <a:r>
              <a:rPr lang="en-US" sz="1600" b="1" dirty="0"/>
              <a:t>Jubilee Trophy of Excellence</a:t>
            </a:r>
            <a:r>
              <a:rPr lang="en-US" sz="1600" dirty="0"/>
              <a:t>, at the Jubilee Gala of the National Association of Romanian Exporters and Importers;</a:t>
            </a:r>
          </a:p>
          <a:p>
            <a:pPr marL="285750" lvl="0" indent="-285750">
              <a:lnSpc>
                <a:spcPct val="100000"/>
              </a:lnSpc>
              <a:spcBef>
                <a:spcPts val="0"/>
              </a:spcBef>
              <a:defRPr/>
            </a:pPr>
            <a:endParaRPr lang="ro-RO" sz="1600" dirty="0">
              <a:solidFill>
                <a:prstClr val="black"/>
              </a:solidFill>
            </a:endParaRPr>
          </a:p>
          <a:p>
            <a:pPr marL="0" lvl="0" indent="0">
              <a:lnSpc>
                <a:spcPct val="100000"/>
              </a:lnSpc>
              <a:spcBef>
                <a:spcPts val="0"/>
              </a:spcBef>
              <a:buNone/>
              <a:defRPr/>
            </a:pPr>
            <a:r>
              <a:rPr lang="ro-RO" sz="1600" b="1" dirty="0" smtClean="0">
                <a:solidFill>
                  <a:srgbClr val="00B0F0"/>
                </a:solidFill>
                <a:cs typeface="Arial" panose="020B0604020202020204" pitchFamily="34" charset="0"/>
              </a:rPr>
              <a:t>2018</a:t>
            </a:r>
            <a:endParaRPr lang="ro-RO" sz="1600" b="1" dirty="0">
              <a:solidFill>
                <a:srgbClr val="00B0F0"/>
              </a:solidFill>
              <a:cs typeface="Arial" panose="020B0604020202020204" pitchFamily="34" charset="0"/>
            </a:endParaRPr>
          </a:p>
          <a:p>
            <a:pPr lvl="0" fontAlgn="base"/>
            <a:r>
              <a:rPr lang="en-US" sz="1600" b="1" dirty="0"/>
              <a:t>1st place in the Top Companies in Bucharest</a:t>
            </a:r>
            <a:r>
              <a:rPr lang="en-US" sz="1600" dirty="0"/>
              <a:t>, awarded by the Chamber of Commerce and Industry of Bucharest, in the category </a:t>
            </a:r>
            <a:r>
              <a:rPr lang="en-US" sz="1600" i="1" dirty="0"/>
              <a:t>Manufacturing of computers and peripheral equipment</a:t>
            </a:r>
            <a:r>
              <a:rPr lang="en-US" sz="1600" dirty="0"/>
              <a:t>;</a:t>
            </a:r>
          </a:p>
          <a:p>
            <a:pPr marL="0" lvl="0" indent="0">
              <a:lnSpc>
                <a:spcPct val="100000"/>
              </a:lnSpc>
              <a:spcBef>
                <a:spcPts val="0"/>
              </a:spcBef>
              <a:buNone/>
              <a:defRPr/>
            </a:pPr>
            <a:endParaRPr lang="ro-RO" sz="1600" b="1" dirty="0">
              <a:solidFill>
                <a:srgbClr val="00B0F0"/>
              </a:solidFill>
              <a:cs typeface="Arial" panose="020B0604020202020204" pitchFamily="34" charset="0"/>
            </a:endParaRPr>
          </a:p>
          <a:p>
            <a:pPr marL="0" lvl="0" indent="0">
              <a:lnSpc>
                <a:spcPct val="100000"/>
              </a:lnSpc>
              <a:spcBef>
                <a:spcPts val="0"/>
              </a:spcBef>
              <a:buNone/>
              <a:defRPr/>
            </a:pPr>
            <a:r>
              <a:rPr lang="ro-RO" sz="1600" b="1" dirty="0" smtClean="0">
                <a:solidFill>
                  <a:srgbClr val="00B0F0"/>
                </a:solidFill>
                <a:cs typeface="Arial" panose="020B0604020202020204" pitchFamily="34" charset="0"/>
              </a:rPr>
              <a:t>2017</a:t>
            </a:r>
            <a:endParaRPr lang="ro-RO" sz="1600" b="1" dirty="0">
              <a:solidFill>
                <a:srgbClr val="00B0F0"/>
              </a:solidFill>
              <a:cs typeface="Arial" panose="020B0604020202020204" pitchFamily="34" charset="0"/>
            </a:endParaRPr>
          </a:p>
          <a:p>
            <a:pPr lvl="0"/>
            <a:r>
              <a:rPr lang="en-US" sz="1600" b="1" dirty="0"/>
              <a:t>2nd place in the Top Companies in Bucharest</a:t>
            </a:r>
            <a:r>
              <a:rPr lang="en-US" sz="1600" dirty="0"/>
              <a:t>, awarded by the Chamber of Commerce and Industry of Bucharest, in the category </a:t>
            </a:r>
            <a:r>
              <a:rPr lang="en-US" sz="1600" i="1" dirty="0"/>
              <a:t>Manufacturing of computers and peripheral equipment</a:t>
            </a:r>
            <a:r>
              <a:rPr lang="en-US" sz="1600" dirty="0"/>
              <a:t>;</a:t>
            </a:r>
          </a:p>
          <a:p>
            <a:pPr lvl="0"/>
            <a:r>
              <a:rPr lang="en-US" sz="1600" b="1" dirty="0"/>
              <a:t>2nd place</a:t>
            </a:r>
            <a:r>
              <a:rPr lang="en-US" sz="1600" dirty="0"/>
              <a:t> in </a:t>
            </a:r>
            <a:r>
              <a:rPr lang="en-US" sz="1600" b="1" dirty="0"/>
              <a:t>the National Top of Private Companies in Romania</a:t>
            </a:r>
            <a:r>
              <a:rPr lang="en-US" sz="1600" dirty="0"/>
              <a:t> for productivity in the category of small enterprises. The award was given by the National Council of Private Small and Medium enterprises in Romania;</a:t>
            </a:r>
          </a:p>
          <a:p>
            <a:pPr marL="0" lvl="0" indent="0">
              <a:lnSpc>
                <a:spcPct val="120000"/>
              </a:lnSpc>
              <a:spcBef>
                <a:spcPts val="0"/>
              </a:spcBef>
              <a:buNone/>
            </a:pPr>
            <a:endParaRPr lang="ro-RO" sz="1800" dirty="0">
              <a:solidFill>
                <a:prstClr val="black"/>
              </a:solidFill>
            </a:endParaRPr>
          </a:p>
        </p:txBody>
      </p:sp>
    </p:spTree>
    <p:extLst>
      <p:ext uri="{BB962C8B-B14F-4D97-AF65-F5344CB8AC3E}">
        <p14:creationId xmlns:p14="http://schemas.microsoft.com/office/powerpoint/2010/main" val="138633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61841" y="62193"/>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19177"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WHO ARE WE?</a:t>
            </a:r>
            <a:endParaRPr lang="ro-RO" sz="2400" b="1" dirty="0">
              <a:solidFill>
                <a:srgbClr val="0A1971"/>
              </a:solidFill>
              <a:cs typeface="Arial" panose="020B0604020202020204" pitchFamily="34" charset="0"/>
            </a:endParaRPr>
          </a:p>
        </p:txBody>
      </p:sp>
      <p:sp>
        <p:nvSpPr>
          <p:cNvPr id="9" name="Content Placeholder 2"/>
          <p:cNvSpPr>
            <a:spLocks noGrp="1"/>
          </p:cNvSpPr>
          <p:nvPr>
            <p:ph idx="1"/>
          </p:nvPr>
        </p:nvSpPr>
        <p:spPr>
          <a:xfrm>
            <a:off x="319177" y="1414732"/>
            <a:ext cx="11284802" cy="4791860"/>
          </a:xfrm>
        </p:spPr>
        <p:txBody>
          <a:bodyPr>
            <a:normAutofit/>
          </a:bodyPr>
          <a:lstStyle/>
          <a:p>
            <a:pPr marL="0" indent="0">
              <a:buNone/>
            </a:pPr>
            <a:r>
              <a:rPr lang="en-US" sz="2000" dirty="0" err="1" smtClean="0"/>
              <a:t>Maguay</a:t>
            </a:r>
            <a:r>
              <a:rPr lang="en-US" sz="2000" dirty="0" smtClean="0"/>
              <a:t> </a:t>
            </a:r>
            <a:r>
              <a:rPr lang="en-US" sz="2000" dirty="0"/>
              <a:t>is one of the leading Romanian IT companies, with </a:t>
            </a:r>
            <a:r>
              <a:rPr lang="en-US" sz="2000" dirty="0" smtClean="0"/>
              <a:t>a professional </a:t>
            </a:r>
            <a:r>
              <a:rPr lang="en-US" sz="2000" dirty="0"/>
              <a:t>background generated by </a:t>
            </a:r>
            <a:r>
              <a:rPr lang="en-US" sz="2000" dirty="0" smtClean="0"/>
              <a:t>29 </a:t>
            </a:r>
            <a:r>
              <a:rPr lang="en-US" sz="2000" dirty="0"/>
              <a:t>years of successful experience </a:t>
            </a:r>
            <a:r>
              <a:rPr lang="en-US" sz="2000" dirty="0" smtClean="0"/>
              <a:t>in </a:t>
            </a:r>
            <a:r>
              <a:rPr lang="en-US" sz="2000" dirty="0"/>
              <a:t>the market.</a:t>
            </a:r>
          </a:p>
          <a:p>
            <a:pPr marL="0" lvl="0" indent="0" algn="just">
              <a:lnSpc>
                <a:spcPct val="100000"/>
              </a:lnSpc>
              <a:spcBef>
                <a:spcPts val="0"/>
              </a:spcBef>
              <a:buNone/>
            </a:pPr>
            <a:endParaRPr lang="en-US" sz="2000" dirty="0">
              <a:solidFill>
                <a:prstClr val="black"/>
              </a:solidFill>
            </a:endParaRPr>
          </a:p>
          <a:p>
            <a:pPr marL="0" indent="0">
              <a:buNone/>
            </a:pPr>
            <a:r>
              <a:rPr lang="en-US" sz="2000" b="1" dirty="0" err="1"/>
              <a:t>Maguay’s</a:t>
            </a:r>
            <a:r>
              <a:rPr lang="en-US" sz="2000" b="1" dirty="0"/>
              <a:t> </a:t>
            </a:r>
            <a:r>
              <a:rPr lang="en-US" sz="2000" b="1" dirty="0" smtClean="0"/>
              <a:t>market positioning strategy in </a:t>
            </a:r>
            <a:r>
              <a:rPr lang="en-US" sz="2000" b="1" dirty="0"/>
              <a:t>the IT </a:t>
            </a:r>
            <a:r>
              <a:rPr lang="en-US" sz="2000" b="1" dirty="0" smtClean="0"/>
              <a:t>segment is </a:t>
            </a:r>
            <a:r>
              <a:rPr lang="en-US" sz="2000" b="1" dirty="0"/>
              <a:t>based on </a:t>
            </a:r>
            <a:r>
              <a:rPr lang="en-US" sz="2000" b="1" dirty="0" smtClean="0"/>
              <a:t>a few </a:t>
            </a:r>
            <a:r>
              <a:rPr lang="en-US" sz="2000" b="1" dirty="0"/>
              <a:t>stable principles:</a:t>
            </a:r>
          </a:p>
          <a:p>
            <a:pPr marL="342900" lvl="0" indent="-342900">
              <a:lnSpc>
                <a:spcPct val="150000"/>
              </a:lnSpc>
              <a:buFont typeface="Wingdings" panose="05000000000000000000" pitchFamily="2" charset="2"/>
              <a:buChar char="ü"/>
            </a:pPr>
            <a:r>
              <a:rPr lang="en-US" sz="2000" dirty="0" smtClean="0"/>
              <a:t>Proposing and delivering </a:t>
            </a:r>
            <a:r>
              <a:rPr lang="en-US" sz="2000" dirty="0"/>
              <a:t>only high quality solutions, built on cutting edge </a:t>
            </a:r>
            <a:r>
              <a:rPr lang="en-US" sz="2000" dirty="0" smtClean="0"/>
              <a:t>technologies;</a:t>
            </a:r>
            <a:endParaRPr lang="en-US" sz="2000" dirty="0"/>
          </a:p>
          <a:p>
            <a:pPr marL="342900" lvl="0" indent="-342900">
              <a:lnSpc>
                <a:spcPct val="150000"/>
              </a:lnSpc>
              <a:buFont typeface="Wingdings" panose="05000000000000000000" pitchFamily="2" charset="2"/>
              <a:buChar char="ü"/>
            </a:pPr>
            <a:r>
              <a:rPr lang="en-US" sz="2000" dirty="0" smtClean="0"/>
              <a:t>Partnerships </a:t>
            </a:r>
            <a:r>
              <a:rPr lang="en-US" sz="2000" dirty="0"/>
              <a:t>with the global </a:t>
            </a:r>
            <a:r>
              <a:rPr lang="en-US" sz="2000" dirty="0" smtClean="0"/>
              <a:t>leaders, producers </a:t>
            </a:r>
            <a:r>
              <a:rPr lang="en-US" sz="2000" dirty="0"/>
              <a:t>of </a:t>
            </a:r>
            <a:r>
              <a:rPr lang="en-US" sz="2000" dirty="0" smtClean="0"/>
              <a:t>high-end </a:t>
            </a:r>
            <a:r>
              <a:rPr lang="en-US" sz="2000" dirty="0"/>
              <a:t>proposed technologies;</a:t>
            </a:r>
          </a:p>
          <a:p>
            <a:pPr marL="342900" lvl="0" indent="-342900">
              <a:lnSpc>
                <a:spcPct val="150000"/>
              </a:lnSpc>
              <a:spcBef>
                <a:spcPts val="0"/>
              </a:spcBef>
              <a:buFont typeface="Wingdings" panose="05000000000000000000" pitchFamily="2" charset="2"/>
              <a:buChar char="ü"/>
            </a:pPr>
            <a:r>
              <a:rPr lang="ro-RO" sz="2000" dirty="0" err="1" smtClean="0">
                <a:solidFill>
                  <a:prstClr val="black"/>
                </a:solidFill>
              </a:rPr>
              <a:t>Standardization</a:t>
            </a:r>
            <a:r>
              <a:rPr lang="ro-RO" sz="2000" dirty="0" smtClean="0">
                <a:solidFill>
                  <a:prstClr val="black"/>
                </a:solidFill>
              </a:rPr>
              <a:t>, </a:t>
            </a:r>
            <a:r>
              <a:rPr lang="ro-RO" sz="2000" dirty="0" err="1" smtClean="0">
                <a:solidFill>
                  <a:prstClr val="black"/>
                </a:solidFill>
              </a:rPr>
              <a:t>professional</a:t>
            </a:r>
            <a:r>
              <a:rPr lang="ro-RO" sz="2000" dirty="0" smtClean="0">
                <a:solidFill>
                  <a:prstClr val="black"/>
                </a:solidFill>
              </a:rPr>
              <a:t> </a:t>
            </a:r>
            <a:r>
              <a:rPr lang="ro-RO" sz="2000" dirty="0" err="1" smtClean="0">
                <a:solidFill>
                  <a:prstClr val="black"/>
                </a:solidFill>
              </a:rPr>
              <a:t>support</a:t>
            </a:r>
            <a:r>
              <a:rPr lang="ro-RO" sz="2000" dirty="0" smtClean="0">
                <a:solidFill>
                  <a:prstClr val="black"/>
                </a:solidFill>
              </a:rPr>
              <a:t> </a:t>
            </a:r>
            <a:r>
              <a:rPr lang="ro-RO" sz="2000" dirty="0" err="1" smtClean="0">
                <a:solidFill>
                  <a:prstClr val="black"/>
                </a:solidFill>
              </a:rPr>
              <a:t>aimed</a:t>
            </a:r>
            <a:r>
              <a:rPr lang="ro-RO" sz="2000" dirty="0" smtClean="0">
                <a:solidFill>
                  <a:prstClr val="black"/>
                </a:solidFill>
              </a:rPr>
              <a:t> </a:t>
            </a:r>
            <a:r>
              <a:rPr lang="ro-RO" sz="2000" dirty="0" err="1" smtClean="0">
                <a:solidFill>
                  <a:prstClr val="black"/>
                </a:solidFill>
              </a:rPr>
              <a:t>towards</a:t>
            </a:r>
            <a:r>
              <a:rPr lang="ro-RO" sz="2000" dirty="0" smtClean="0">
                <a:solidFill>
                  <a:prstClr val="black"/>
                </a:solidFill>
              </a:rPr>
              <a:t> </a:t>
            </a:r>
            <a:r>
              <a:rPr lang="ro-RO" sz="2000" dirty="0" err="1" smtClean="0">
                <a:solidFill>
                  <a:prstClr val="black"/>
                </a:solidFill>
              </a:rPr>
              <a:t>technical</a:t>
            </a:r>
            <a:r>
              <a:rPr lang="ro-RO" sz="2000" dirty="0" smtClean="0">
                <a:solidFill>
                  <a:prstClr val="black"/>
                </a:solidFill>
              </a:rPr>
              <a:t> </a:t>
            </a:r>
            <a:r>
              <a:rPr lang="ro-RO" sz="2000" dirty="0" err="1" smtClean="0">
                <a:solidFill>
                  <a:prstClr val="black"/>
                </a:solidFill>
              </a:rPr>
              <a:t>assistance</a:t>
            </a:r>
            <a:r>
              <a:rPr lang="ro-RO" sz="2000" dirty="0" smtClean="0">
                <a:solidFill>
                  <a:prstClr val="black"/>
                </a:solidFill>
              </a:rPr>
              <a:t> </a:t>
            </a:r>
            <a:r>
              <a:rPr lang="ro-RO" sz="2000" dirty="0" err="1" smtClean="0">
                <a:solidFill>
                  <a:prstClr val="black"/>
                </a:solidFill>
              </a:rPr>
              <a:t>and</a:t>
            </a:r>
            <a:r>
              <a:rPr lang="ro-RO" sz="2000" dirty="0" smtClean="0">
                <a:solidFill>
                  <a:prstClr val="black"/>
                </a:solidFill>
              </a:rPr>
              <a:t> solid </a:t>
            </a:r>
            <a:r>
              <a:rPr lang="ro-RO" sz="2000" dirty="0" err="1" smtClean="0">
                <a:solidFill>
                  <a:prstClr val="black"/>
                </a:solidFill>
              </a:rPr>
              <a:t>warranty</a:t>
            </a:r>
            <a:r>
              <a:rPr lang="ro-RO" sz="2000" dirty="0" smtClean="0">
                <a:solidFill>
                  <a:prstClr val="black"/>
                </a:solidFill>
              </a:rPr>
              <a:t>;</a:t>
            </a:r>
          </a:p>
          <a:p>
            <a:pPr marL="342900" lvl="0" indent="-342900">
              <a:lnSpc>
                <a:spcPct val="150000"/>
              </a:lnSpc>
              <a:spcBef>
                <a:spcPts val="0"/>
              </a:spcBef>
              <a:buFont typeface="Wingdings" panose="05000000000000000000" pitchFamily="2" charset="2"/>
              <a:buChar char="ü"/>
            </a:pPr>
            <a:r>
              <a:rPr lang="ro-RO" sz="2000" dirty="0" err="1" smtClean="0">
                <a:solidFill>
                  <a:prstClr val="black"/>
                </a:solidFill>
              </a:rPr>
              <a:t>Ensuring</a:t>
            </a:r>
            <a:r>
              <a:rPr lang="ro-RO" sz="2000" dirty="0" smtClean="0">
                <a:solidFill>
                  <a:prstClr val="black"/>
                </a:solidFill>
              </a:rPr>
              <a:t> a genuine </a:t>
            </a:r>
            <a:r>
              <a:rPr lang="ro-RO" sz="2000" dirty="0" err="1" smtClean="0">
                <a:solidFill>
                  <a:prstClr val="black"/>
                </a:solidFill>
              </a:rPr>
              <a:t>and</a:t>
            </a:r>
            <a:r>
              <a:rPr lang="ro-RO" sz="2000" dirty="0" smtClean="0">
                <a:solidFill>
                  <a:prstClr val="black"/>
                </a:solidFill>
              </a:rPr>
              <a:t> </a:t>
            </a:r>
            <a:r>
              <a:rPr lang="ro-RO" sz="2000" dirty="0" err="1" smtClean="0">
                <a:solidFill>
                  <a:prstClr val="black"/>
                </a:solidFill>
              </a:rPr>
              <a:t>appropriate</a:t>
            </a:r>
            <a:r>
              <a:rPr lang="ro-RO" sz="2000" dirty="0" smtClean="0">
                <a:solidFill>
                  <a:prstClr val="black"/>
                </a:solidFill>
              </a:rPr>
              <a:t> </a:t>
            </a:r>
            <a:r>
              <a:rPr lang="ro-RO" sz="2000" dirty="0" err="1" smtClean="0">
                <a:solidFill>
                  <a:prstClr val="black"/>
                </a:solidFill>
              </a:rPr>
              <a:t>ethical</a:t>
            </a:r>
            <a:r>
              <a:rPr lang="ro-RO" sz="2000" dirty="0" smtClean="0">
                <a:solidFill>
                  <a:prstClr val="black"/>
                </a:solidFill>
              </a:rPr>
              <a:t> </a:t>
            </a:r>
            <a:r>
              <a:rPr lang="ro-RO" sz="2000" dirty="0" err="1" smtClean="0">
                <a:solidFill>
                  <a:prstClr val="black"/>
                </a:solidFill>
              </a:rPr>
              <a:t>framework</a:t>
            </a:r>
            <a:r>
              <a:rPr lang="ro-RO" sz="2000" dirty="0" smtClean="0">
                <a:solidFill>
                  <a:prstClr val="black"/>
                </a:solidFill>
              </a:rPr>
              <a:t>;</a:t>
            </a:r>
          </a:p>
          <a:p>
            <a:pPr marL="342900" indent="-342900">
              <a:lnSpc>
                <a:spcPct val="150000"/>
              </a:lnSpc>
              <a:spcBef>
                <a:spcPts val="0"/>
              </a:spcBef>
              <a:buFont typeface="Wingdings" panose="05000000000000000000" pitchFamily="2" charset="2"/>
              <a:buChar char="ü"/>
            </a:pPr>
            <a:r>
              <a:rPr lang="en-US" sz="2000" dirty="0"/>
              <a:t>Customers are </a:t>
            </a:r>
            <a:r>
              <a:rPr lang="en-US" sz="2000" dirty="0" smtClean="0"/>
              <a:t>at </a:t>
            </a:r>
            <a:r>
              <a:rPr lang="en-US" sz="2000" dirty="0"/>
              <a:t>the center of our activity, always treated as long-term </a:t>
            </a:r>
            <a:r>
              <a:rPr lang="en-US" sz="2000" dirty="0" smtClean="0"/>
              <a:t>partners.</a:t>
            </a:r>
          </a:p>
          <a:p>
            <a:pPr marL="0" indent="0">
              <a:buNone/>
            </a:pPr>
            <a:r>
              <a:rPr lang="en-US" sz="2000" dirty="0"/>
              <a:t>As a result, </a:t>
            </a:r>
            <a:r>
              <a:rPr lang="en-US" sz="2000" dirty="0" err="1"/>
              <a:t>Maguay</a:t>
            </a:r>
            <a:r>
              <a:rPr lang="en-US" sz="2000" dirty="0"/>
              <a:t> has managed to distinguish itself on the Romanian IT market </a:t>
            </a:r>
            <a:r>
              <a:rPr lang="en-US" sz="2000" dirty="0" smtClean="0"/>
              <a:t>through </a:t>
            </a:r>
            <a:r>
              <a:rPr lang="en-US" sz="2000" dirty="0"/>
              <a:t>numerous certifications and awards </a:t>
            </a:r>
            <a:r>
              <a:rPr lang="en-US" sz="2000" dirty="0" smtClean="0"/>
              <a:t>earned </a:t>
            </a:r>
            <a:r>
              <a:rPr lang="en-US" sz="2000" dirty="0"/>
              <a:t>for </a:t>
            </a:r>
            <a:r>
              <a:rPr lang="en-US" sz="2000" dirty="0" smtClean="0"/>
              <a:t>its </a:t>
            </a:r>
            <a:r>
              <a:rPr lang="en-US" sz="2000" dirty="0"/>
              <a:t>advanced hardware and software solutions developed.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Tree>
    <p:extLst>
      <p:ext uri="{BB962C8B-B14F-4D97-AF65-F5344CB8AC3E}">
        <p14:creationId xmlns:p14="http://schemas.microsoft.com/office/powerpoint/2010/main" val="67737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ro-RO" sz="2400" b="1" dirty="0" smtClean="0">
                <a:solidFill>
                  <a:srgbClr val="0A1971"/>
                </a:solidFill>
                <a:cs typeface="Arial" panose="020B0604020202020204" pitchFamily="34" charset="0"/>
              </a:rPr>
              <a:t>AWARDS</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30520" y="1060724"/>
            <a:ext cx="10818529" cy="5250855"/>
          </a:xfrm>
        </p:spPr>
        <p:txBody>
          <a:bodyPr>
            <a:normAutofit/>
          </a:bodyPr>
          <a:lstStyle/>
          <a:p>
            <a:pPr marL="0" lvl="0" indent="0">
              <a:lnSpc>
                <a:spcPct val="100000"/>
              </a:lnSpc>
              <a:spcBef>
                <a:spcPts val="0"/>
              </a:spcBef>
              <a:buNone/>
              <a:defRPr/>
            </a:pPr>
            <a:r>
              <a:rPr lang="en-US" sz="2400" b="1" dirty="0" smtClean="0">
                <a:solidFill>
                  <a:srgbClr val="00B0F0"/>
                </a:solidFill>
                <a:cs typeface="Arial" panose="020B0604020202020204" pitchFamily="34" charset="0"/>
              </a:rPr>
              <a:t>Awards from Intel</a:t>
            </a:r>
          </a:p>
          <a:p>
            <a:pPr marL="285750" lvl="0" indent="-285750"/>
            <a:r>
              <a:rPr lang="en-US" sz="1600" dirty="0"/>
              <a:t>At CeBIT, Hanover, </a:t>
            </a:r>
            <a:r>
              <a:rPr lang="en-US" sz="1600" dirty="0" err="1"/>
              <a:t>Maguay</a:t>
            </a:r>
            <a:r>
              <a:rPr lang="en-US" sz="1600" dirty="0"/>
              <a:t> company was awarded by </a:t>
            </a:r>
            <a:r>
              <a:rPr lang="en-US" sz="1600" b="1" dirty="0"/>
              <a:t>Intel Corporation </a:t>
            </a:r>
            <a:r>
              <a:rPr lang="en-US" sz="1600" b="1" dirty="0">
                <a:solidFill>
                  <a:prstClr val="black"/>
                </a:solidFill>
                <a:cs typeface="Arial" panose="020B0604020202020204" pitchFamily="34" charset="0"/>
              </a:rPr>
              <a:t>for </a:t>
            </a:r>
            <a:r>
              <a:rPr lang="en-US" sz="1600" b="1" dirty="0"/>
              <a:t>outstanding contribution in educating customers in the use of Intel server technologies; </a:t>
            </a:r>
          </a:p>
          <a:p>
            <a:pPr marL="285750" lvl="0" indent="-285750"/>
            <a:r>
              <a:rPr lang="en-US" sz="1600" b="1" dirty="0"/>
              <a:t>Regional Award Winner</a:t>
            </a:r>
            <a:r>
              <a:rPr lang="en-US" sz="1600" dirty="0"/>
              <a:t> from </a:t>
            </a:r>
            <a:r>
              <a:rPr lang="en-US" sz="1600" b="1" dirty="0"/>
              <a:t>Intel Corporation</a:t>
            </a:r>
            <a:r>
              <a:rPr lang="en-US" sz="1600" dirty="0"/>
              <a:t> at  Intel Solutions Summit event;</a:t>
            </a:r>
          </a:p>
          <a:p>
            <a:pPr marL="0" lvl="0" indent="0">
              <a:lnSpc>
                <a:spcPct val="100000"/>
              </a:lnSpc>
              <a:spcBef>
                <a:spcPts val="0"/>
              </a:spcBef>
              <a:buNone/>
              <a:defRPr/>
            </a:pPr>
            <a:endParaRPr lang="ro-RO" sz="1600" b="1" dirty="0" smtClean="0">
              <a:solidFill>
                <a:srgbClr val="00B0F0"/>
              </a:solidFill>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759536" y="2371828"/>
            <a:ext cx="7762471" cy="4202125"/>
          </a:xfrm>
          <a:prstGeom prst="rect">
            <a:avLst/>
          </a:prstGeom>
        </p:spPr>
      </p:pic>
    </p:spTree>
    <p:extLst>
      <p:ext uri="{BB962C8B-B14F-4D97-AF65-F5344CB8AC3E}">
        <p14:creationId xmlns:p14="http://schemas.microsoft.com/office/powerpoint/2010/main" val="196241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92730"/>
            <a:ext cx="9144000" cy="1365069"/>
          </a:xfrm>
        </p:spPr>
        <p:txBody>
          <a:bodyPr>
            <a:normAutofit/>
          </a:bodyPr>
          <a:lstStyle/>
          <a:p>
            <a:endParaRPr lang="ro-RO" i="1" dirty="0">
              <a:solidFill>
                <a:srgbClr val="00AEEF"/>
              </a:solidFill>
              <a:latin typeface="Arial" panose="020B0604020202020204" pitchFamily="34" charset="0"/>
              <a:cs typeface="Arial" panose="020B0604020202020204" pitchFamily="34" charset="0"/>
            </a:endParaRPr>
          </a:p>
          <a:p>
            <a:r>
              <a:rPr lang="ro-RO" b="1" i="1" smtClean="0">
                <a:solidFill>
                  <a:srgbClr val="0A1971"/>
                </a:solidFill>
                <a:latin typeface="Arial" panose="020B0604020202020204" pitchFamily="34" charset="0"/>
                <a:cs typeface="Arial" panose="020B0604020202020204" pitchFamily="34" charset="0"/>
                <a:hlinkClick r:id="rId3"/>
              </a:rPr>
              <a:t>sales@maguay.ro</a:t>
            </a:r>
            <a:r>
              <a:rPr lang="ro-RO" b="1" i="1" smtClean="0">
                <a:solidFill>
                  <a:srgbClr val="0A1971"/>
                </a:solidFill>
                <a:latin typeface="Arial" panose="020B0604020202020204" pitchFamily="34" charset="0"/>
                <a:cs typeface="Arial" panose="020B0604020202020204" pitchFamily="34" charset="0"/>
              </a:rPr>
              <a:t>       </a:t>
            </a:r>
            <a:r>
              <a:rPr lang="ro-RO" b="1" i="1" smtClean="0">
                <a:solidFill>
                  <a:srgbClr val="0A1971"/>
                </a:solidFill>
                <a:latin typeface="Arial" panose="020B0604020202020204" pitchFamily="34" charset="0"/>
                <a:cs typeface="Arial" panose="020B0604020202020204" pitchFamily="34" charset="0"/>
                <a:hlinkClick r:id="rId4"/>
              </a:rPr>
              <a:t>www.maguay.ro</a:t>
            </a:r>
            <a:r>
              <a:rPr lang="ro-RO" b="1" i="1" smtClean="0">
                <a:solidFill>
                  <a:srgbClr val="0A1971"/>
                </a:solidFill>
                <a:latin typeface="Arial" panose="020B0604020202020204" pitchFamily="34" charset="0"/>
                <a:cs typeface="Arial" panose="020B0604020202020204" pitchFamily="34" charset="0"/>
              </a:rPr>
              <a:t> </a:t>
            </a:r>
            <a:endParaRPr lang="ro-RO" b="1" i="1" dirty="0">
              <a:solidFill>
                <a:srgbClr val="00AE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13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BUSINESS PROFILE</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429570" y="1111845"/>
            <a:ext cx="11138012" cy="5176194"/>
          </a:xfrm>
        </p:spPr>
        <p:txBody>
          <a:bodyPr/>
          <a:lstStyle/>
          <a:p>
            <a:pPr>
              <a:buFont typeface="Wingdings" panose="05000000000000000000" pitchFamily="2" charset="2"/>
              <a:buChar char="Ø"/>
            </a:pPr>
            <a:r>
              <a:rPr lang="en-US" sz="2000" b="1" dirty="0" smtClean="0"/>
              <a:t>S</a:t>
            </a:r>
            <a:r>
              <a:rPr lang="ro-RO" sz="2000" b="1" dirty="0" smtClean="0"/>
              <a:t>ystem</a:t>
            </a:r>
            <a:r>
              <a:rPr lang="en-US" sz="2000" b="1" dirty="0" smtClean="0"/>
              <a:t> builder of computer systems</a:t>
            </a:r>
            <a:r>
              <a:rPr lang="ro-RO" sz="2000" dirty="0" smtClean="0"/>
              <a:t>: servers, storage, notebooks, PCs</a:t>
            </a:r>
            <a:r>
              <a:rPr lang="ro-RO" sz="2000" dirty="0"/>
              <a:t>;</a:t>
            </a:r>
            <a:r>
              <a:rPr lang="ro-RO" sz="2000" dirty="0" smtClean="0"/>
              <a:t> marketed under its own brand</a:t>
            </a:r>
            <a:endParaRPr lang="en-US" sz="2000" dirty="0" smtClean="0"/>
          </a:p>
          <a:p>
            <a:pPr marL="0" indent="0">
              <a:buNone/>
            </a:pPr>
            <a:endParaRPr lang="ro-RO" sz="2000" dirty="0"/>
          </a:p>
          <a:p>
            <a:pPr>
              <a:buFont typeface="Wingdings" panose="05000000000000000000" pitchFamily="2" charset="2"/>
              <a:buChar char="Ø"/>
            </a:pPr>
            <a:endParaRPr lang="en-US" sz="2000" b="1" dirty="0" smtClean="0"/>
          </a:p>
          <a:p>
            <a:pPr>
              <a:buFont typeface="Wingdings" panose="05000000000000000000" pitchFamily="2" charset="2"/>
              <a:buChar char="Ø"/>
            </a:pPr>
            <a:endParaRPr lang="en-US" sz="2000" b="1" dirty="0" smtClean="0"/>
          </a:p>
          <a:p>
            <a:pPr>
              <a:buFont typeface="Wingdings" panose="05000000000000000000" pitchFamily="2" charset="2"/>
              <a:buChar char="Ø"/>
            </a:pPr>
            <a:r>
              <a:rPr lang="en-US" sz="2000" b="1" dirty="0" smtClean="0"/>
              <a:t>Software developer</a:t>
            </a:r>
            <a:r>
              <a:rPr lang="en-US" sz="2000" dirty="0" smtClean="0"/>
              <a:t>, </a:t>
            </a:r>
            <a:r>
              <a:rPr lang="en-US" sz="2000" dirty="0" err="1"/>
              <a:t>Maguay</a:t>
            </a:r>
            <a:r>
              <a:rPr lang="en-US" sz="2000" dirty="0"/>
              <a:t> </a:t>
            </a:r>
            <a:r>
              <a:rPr lang="en-US" sz="2000" dirty="0" smtClean="0"/>
              <a:t>provides its own software applications.</a:t>
            </a:r>
            <a:endParaRPr lang="en-US" sz="2000" dirty="0"/>
          </a:p>
          <a:p>
            <a:pPr>
              <a:buFont typeface="Wingdings" panose="05000000000000000000" pitchFamily="2" charset="2"/>
              <a:buChar char="Ø"/>
            </a:pPr>
            <a:r>
              <a:rPr lang="en-US" sz="2000" b="1" dirty="0" smtClean="0"/>
              <a:t>Integrator </a:t>
            </a:r>
            <a:r>
              <a:rPr lang="en-US" sz="2000" b="1" dirty="0"/>
              <a:t>of complex IT projects</a:t>
            </a:r>
            <a:r>
              <a:rPr lang="en-US" sz="2000" dirty="0"/>
              <a:t> - able to implement and deliver hardware and software "turnkey" solutions by ensuring the quality </a:t>
            </a:r>
            <a:r>
              <a:rPr lang="en-US" sz="2000" dirty="0" smtClean="0"/>
              <a:t>of both </a:t>
            </a:r>
            <a:r>
              <a:rPr lang="en-US" sz="2000" dirty="0"/>
              <a:t>service and support. </a:t>
            </a:r>
          </a:p>
          <a:p>
            <a:pPr>
              <a:buFont typeface="Wingdings" panose="05000000000000000000" pitchFamily="2" charset="2"/>
              <a:buChar char="Ø"/>
            </a:pPr>
            <a:endParaRPr lang="en-US" sz="2000" dirty="0"/>
          </a:p>
          <a:p>
            <a:pPr marL="0" lvl="0" indent="0">
              <a:lnSpc>
                <a:spcPct val="95000"/>
              </a:lnSpc>
              <a:spcBef>
                <a:spcPts val="0"/>
              </a:spcBef>
              <a:buNone/>
            </a:pPr>
            <a:endParaRPr lang="en-US" sz="2000" dirty="0"/>
          </a:p>
          <a:p>
            <a:pPr marL="0" indent="0">
              <a:buNone/>
            </a:pPr>
            <a:endParaRPr lang="en-US" dirty="0"/>
          </a:p>
        </p:txBody>
      </p:sp>
      <p:graphicFrame>
        <p:nvGraphicFramePr>
          <p:cNvPr id="8" name="Object 7">
            <a:extLst>
              <a:ext uri="{FF2B5EF4-FFF2-40B4-BE49-F238E27FC236}">
                <a16:creationId xmlns:a16="http://schemas.microsoft.com/office/drawing/2014/main" xmlns="" id="{DBDA3DE4-9F3E-4508-A758-081AFD741FDB}"/>
              </a:ext>
            </a:extLst>
          </p:cNvPr>
          <p:cNvGraphicFramePr>
            <a:graphicFrameLocks noChangeAspect="1"/>
          </p:cNvGraphicFramePr>
          <p:nvPr>
            <p:extLst>
              <p:ext uri="{D42A27DB-BD31-4B8C-83A1-F6EECF244321}">
                <p14:modId xmlns:p14="http://schemas.microsoft.com/office/powerpoint/2010/main" val="1659639309"/>
              </p:ext>
            </p:extLst>
          </p:nvPr>
        </p:nvGraphicFramePr>
        <p:xfrm>
          <a:off x="1759536" y="4005356"/>
          <a:ext cx="8538244" cy="2282683"/>
        </p:xfrm>
        <a:graphic>
          <a:graphicData uri="http://schemas.openxmlformats.org/presentationml/2006/ole">
            <mc:AlternateContent xmlns:mc="http://schemas.openxmlformats.org/markup-compatibility/2006">
              <mc:Choice xmlns:v="urn:schemas-microsoft-com:vml" Requires="v">
                <p:oleObj spid="_x0000_s2128" r:id="rId5" imgW="15238080" imgH="4215600" progId="">
                  <p:embed/>
                </p:oleObj>
              </mc:Choice>
              <mc:Fallback>
                <p:oleObj r:id="rId5" imgW="15238080" imgH="4215600" progId="">
                  <p:embed/>
                  <p:pic>
                    <p:nvPicPr>
                      <p:cNvPr id="0" name=""/>
                      <p:cNvPicPr/>
                      <p:nvPr/>
                    </p:nvPicPr>
                    <p:blipFill>
                      <a:blip r:embed="rId6"/>
                      <a:stretch>
                        <a:fillRect/>
                      </a:stretch>
                    </p:blipFill>
                    <p:spPr>
                      <a:xfrm>
                        <a:off x="1759536" y="4005356"/>
                        <a:ext cx="8538244" cy="2282683"/>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3705896" y="1774918"/>
            <a:ext cx="5346701" cy="735525"/>
          </a:xfrm>
          <a:prstGeom prst="rect">
            <a:avLst/>
          </a:prstGeom>
        </p:spPr>
      </p:pic>
    </p:spTree>
    <p:extLst>
      <p:ext uri="{BB962C8B-B14F-4D97-AF65-F5344CB8AC3E}">
        <p14:creationId xmlns:p14="http://schemas.microsoft.com/office/powerpoint/2010/main" val="270232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PARTNERSHIPS</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03231" y="1308969"/>
            <a:ext cx="11138012" cy="4351338"/>
          </a:xfrm>
        </p:spPr>
        <p:txBody>
          <a:bodyPr/>
          <a:lstStyle/>
          <a:p>
            <a:pPr marL="0" indent="0">
              <a:lnSpc>
                <a:spcPct val="95000"/>
              </a:lnSpc>
              <a:spcBef>
                <a:spcPts val="0"/>
              </a:spcBef>
              <a:buNone/>
            </a:pPr>
            <a:r>
              <a:rPr lang="en-US" sz="2000" dirty="0" err="1" smtClean="0"/>
              <a:t>Maguay</a:t>
            </a:r>
            <a:r>
              <a:rPr lang="en-US" sz="2000" dirty="0" smtClean="0"/>
              <a:t> signed </a:t>
            </a:r>
            <a:r>
              <a:rPr lang="en-US" sz="2000" dirty="0"/>
              <a:t>strategic partnerships wit</a:t>
            </a:r>
            <a:r>
              <a:rPr lang="ro-RO" sz="2000" dirty="0"/>
              <a:t>h global technology </a:t>
            </a:r>
            <a:r>
              <a:rPr lang="en-US" sz="2000" dirty="0" smtClean="0"/>
              <a:t>generators:</a:t>
            </a:r>
            <a:endParaRPr lang="en-US" sz="2000" dirty="0"/>
          </a:p>
          <a:p>
            <a:pPr marL="0" indent="0">
              <a:lnSpc>
                <a:spcPct val="95000"/>
              </a:lnSpc>
              <a:spcBef>
                <a:spcPts val="0"/>
              </a:spcBef>
              <a:buNone/>
            </a:pPr>
            <a:endParaRPr lang="en-US" sz="2000" dirty="0"/>
          </a:p>
          <a:p>
            <a:pPr marL="342900" lvl="0" indent="-342900">
              <a:lnSpc>
                <a:spcPct val="95000"/>
              </a:lnSpc>
              <a:spcBef>
                <a:spcPts val="0"/>
              </a:spcBef>
            </a:pPr>
            <a:r>
              <a:rPr lang="en-US" sz="2000" dirty="0" smtClean="0"/>
              <a:t>Intel Titanium Partner, </a:t>
            </a:r>
            <a:r>
              <a:rPr lang="en-US" sz="2000" dirty="0"/>
              <a:t>HPC Data Center Specialist, Intel Strategic OEM;</a:t>
            </a:r>
          </a:p>
          <a:p>
            <a:pPr marL="342900" indent="-342900">
              <a:lnSpc>
                <a:spcPct val="95000"/>
              </a:lnSpc>
              <a:spcBef>
                <a:spcPts val="0"/>
              </a:spcBef>
            </a:pPr>
            <a:r>
              <a:rPr lang="en-US" sz="2000" dirty="0" smtClean="0"/>
              <a:t>Oracle Partner;</a:t>
            </a:r>
            <a:endParaRPr lang="en-US" sz="2000" dirty="0"/>
          </a:p>
          <a:p>
            <a:pPr marL="342900" indent="-342900">
              <a:lnSpc>
                <a:spcPct val="95000"/>
              </a:lnSpc>
              <a:spcBef>
                <a:spcPts val="0"/>
              </a:spcBef>
            </a:pPr>
            <a:r>
              <a:rPr lang="en-US" sz="2000" dirty="0" smtClean="0"/>
              <a:t>Fortinet Expert Partner;</a:t>
            </a:r>
            <a:endParaRPr lang="en-US" sz="2000" dirty="0"/>
          </a:p>
          <a:p>
            <a:pPr marL="342900" lvl="0" indent="-342900">
              <a:lnSpc>
                <a:spcPct val="95000"/>
              </a:lnSpc>
              <a:spcBef>
                <a:spcPts val="0"/>
              </a:spcBef>
            </a:pPr>
            <a:r>
              <a:rPr lang="en-US" sz="2000" dirty="0" smtClean="0"/>
              <a:t>VMware Partner;</a:t>
            </a:r>
            <a:endParaRPr lang="en-US" sz="2000" dirty="0"/>
          </a:p>
          <a:p>
            <a:pPr marL="342900" lvl="0" indent="-342900">
              <a:lnSpc>
                <a:spcPct val="95000"/>
              </a:lnSpc>
              <a:spcBef>
                <a:spcPts val="0"/>
              </a:spcBef>
            </a:pPr>
            <a:r>
              <a:rPr lang="en-US" sz="2000" dirty="0" smtClean="0"/>
              <a:t>NVidia </a:t>
            </a:r>
            <a:r>
              <a:rPr lang="en-US" sz="2000" dirty="0"/>
              <a:t>Tesla Preferred Solutions </a:t>
            </a:r>
            <a:r>
              <a:rPr lang="en-US" sz="2000" dirty="0" smtClean="0"/>
              <a:t>Integration Partner; </a:t>
            </a:r>
            <a:endParaRPr lang="en-US" sz="2000" dirty="0"/>
          </a:p>
          <a:p>
            <a:pPr marL="342900" lvl="0" indent="-342900">
              <a:lnSpc>
                <a:spcPct val="95000"/>
              </a:lnSpc>
              <a:spcBef>
                <a:spcPts val="0"/>
              </a:spcBef>
            </a:pPr>
            <a:r>
              <a:rPr lang="en-US" sz="2000" dirty="0" smtClean="0"/>
              <a:t>Seagate </a:t>
            </a:r>
            <a:r>
              <a:rPr lang="en-US" sz="2000" dirty="0"/>
              <a:t>Premier Integrator </a:t>
            </a:r>
            <a:r>
              <a:rPr lang="en-US" sz="2000" dirty="0" smtClean="0"/>
              <a:t>- COEM </a:t>
            </a:r>
            <a:r>
              <a:rPr lang="en-US" sz="2000" dirty="0"/>
              <a:t>T1 Partner; </a:t>
            </a:r>
          </a:p>
          <a:p>
            <a:pPr marL="342900" lvl="0" indent="-342900">
              <a:lnSpc>
                <a:spcPct val="95000"/>
              </a:lnSpc>
              <a:spcBef>
                <a:spcPts val="0"/>
              </a:spcBef>
            </a:pPr>
            <a:r>
              <a:rPr lang="en-US" sz="2000" dirty="0" err="1" smtClean="0"/>
              <a:t>Veeam</a:t>
            </a:r>
            <a:r>
              <a:rPr lang="en-US" sz="2000" dirty="0" smtClean="0"/>
              <a:t> </a:t>
            </a:r>
            <a:r>
              <a:rPr lang="en-US" sz="2000" dirty="0"/>
              <a:t>Partner;</a:t>
            </a:r>
          </a:p>
          <a:p>
            <a:pPr marL="0" indent="0">
              <a:buNone/>
            </a:pPr>
            <a:endParaRPr lang="en-US" dirty="0"/>
          </a:p>
        </p:txBody>
      </p:sp>
      <p:pic>
        <p:nvPicPr>
          <p:cNvPr id="8" name="Picture 7" descr="D:\BACKUP_C\My Documents\Fortinet\2020\Fortinet Partner Expert Logo\logo-engage-partner-program-expert-integrato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287" y="4755713"/>
            <a:ext cx="1308894" cy="433933"/>
          </a:xfrm>
          <a:prstGeom prst="rect">
            <a:avLst/>
          </a:prstGeom>
          <a:noFill/>
          <a:ln>
            <a:noFill/>
          </a:ln>
        </p:spPr>
      </p:pic>
      <p:pic>
        <p:nvPicPr>
          <p:cNvPr id="13" name="Picture 12"/>
          <p:cNvPicPr/>
          <p:nvPr/>
        </p:nvPicPr>
        <p:blipFill>
          <a:blip r:embed="rId5"/>
          <a:stretch>
            <a:fillRect/>
          </a:stretch>
        </p:blipFill>
        <p:spPr>
          <a:xfrm>
            <a:off x="7852062" y="4686316"/>
            <a:ext cx="1069013" cy="503330"/>
          </a:xfrm>
          <a:prstGeom prst="rect">
            <a:avLst/>
          </a:prstGeom>
        </p:spPr>
      </p:pic>
      <p:pic>
        <p:nvPicPr>
          <p:cNvPr id="14" name="Picture 13" descr="D:\BACKUP_C\My Documents\Company documents\2014\Company profile PPT&amp; Print\Print\Poze company profile\Parteneriate\VMware__Enterprise_Solution_Provider.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7522" y="4651919"/>
            <a:ext cx="979245" cy="565588"/>
          </a:xfrm>
          <a:prstGeom prst="rect">
            <a:avLst/>
          </a:prstGeom>
          <a:noFill/>
          <a:extLst/>
        </p:spPr>
      </p:pic>
      <p:pic>
        <p:nvPicPr>
          <p:cNvPr id="17" name="Picture 16"/>
          <p:cNvPicPr>
            <a:picLocks noChangeAspect="1"/>
          </p:cNvPicPr>
          <p:nvPr/>
        </p:nvPicPr>
        <p:blipFill>
          <a:blip r:embed="rId7"/>
          <a:stretch>
            <a:fillRect/>
          </a:stretch>
        </p:blipFill>
        <p:spPr>
          <a:xfrm>
            <a:off x="8986692" y="4580051"/>
            <a:ext cx="975004" cy="620003"/>
          </a:xfrm>
          <a:prstGeom prst="rect">
            <a:avLst/>
          </a:prstGeom>
        </p:spPr>
      </p:pic>
      <p:pic>
        <p:nvPicPr>
          <p:cNvPr id="18" name="Picture 17"/>
          <p:cNvPicPr/>
          <p:nvPr/>
        </p:nvPicPr>
        <p:blipFill>
          <a:blip r:embed="rId8">
            <a:extLst>
              <a:ext uri="{28A0092B-C50C-407E-A947-70E740481C1C}">
                <a14:useLocalDpi xmlns:a14="http://schemas.microsoft.com/office/drawing/2010/main" val="0"/>
              </a:ext>
            </a:extLst>
          </a:blip>
          <a:srcRect/>
          <a:stretch>
            <a:fillRect/>
          </a:stretch>
        </p:blipFill>
        <p:spPr bwMode="auto">
          <a:xfrm>
            <a:off x="10027312" y="4793276"/>
            <a:ext cx="1493506" cy="315827"/>
          </a:xfrm>
          <a:prstGeom prst="rect">
            <a:avLst/>
          </a:prstGeom>
          <a:noFill/>
          <a:ln>
            <a:noFill/>
          </a:ln>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4344" y="4370197"/>
            <a:ext cx="1950590" cy="1127008"/>
          </a:xfrm>
          <a:prstGeom prst="rect">
            <a:avLst/>
          </a:prstGeom>
        </p:spPr>
      </p:pic>
      <p:pic>
        <p:nvPicPr>
          <p:cNvPr id="19" name="Picture 18"/>
          <p:cNvPicPr/>
          <p:nvPr/>
        </p:nvPicPr>
        <p:blipFill>
          <a:blip r:embed="rId10" cstate="print">
            <a:extLst>
              <a:ext uri="{28A0092B-C50C-407E-A947-70E740481C1C}">
                <a14:useLocalDpi xmlns:a14="http://schemas.microsoft.com/office/drawing/2010/main" val="0"/>
              </a:ext>
            </a:extLst>
          </a:blip>
          <a:stretch>
            <a:fillRect/>
          </a:stretch>
        </p:blipFill>
        <p:spPr>
          <a:xfrm>
            <a:off x="603231" y="4425535"/>
            <a:ext cx="1191975" cy="1094290"/>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8206" y="4362457"/>
            <a:ext cx="1177467" cy="1177467"/>
          </a:xfrm>
          <a:prstGeom prst="rect">
            <a:avLst/>
          </a:prstGeom>
        </p:spPr>
      </p:pic>
    </p:spTree>
    <p:extLst>
      <p:ext uri="{BB962C8B-B14F-4D97-AF65-F5344CB8AC3E}">
        <p14:creationId xmlns:p14="http://schemas.microsoft.com/office/powerpoint/2010/main" val="169814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PARTNERSHIPS</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395477" y="1408274"/>
            <a:ext cx="11138012" cy="4351338"/>
          </a:xfrm>
        </p:spPr>
        <p:txBody>
          <a:bodyPr/>
          <a:lstStyle/>
          <a:p>
            <a:pPr marL="342900" lvl="0" indent="-342900">
              <a:lnSpc>
                <a:spcPct val="95000"/>
              </a:lnSpc>
              <a:spcBef>
                <a:spcPts val="0"/>
              </a:spcBef>
            </a:pPr>
            <a:r>
              <a:rPr lang="en-US" sz="2000" dirty="0" smtClean="0"/>
              <a:t>Bitdefender Partner;</a:t>
            </a:r>
            <a:endParaRPr lang="en-US" sz="2000" dirty="0"/>
          </a:p>
          <a:p>
            <a:pPr marL="342900" lvl="0" indent="-342900">
              <a:lnSpc>
                <a:spcPct val="95000"/>
              </a:lnSpc>
              <a:spcBef>
                <a:spcPts val="0"/>
              </a:spcBef>
            </a:pPr>
            <a:r>
              <a:rPr lang="ro-RO" sz="2000" dirty="0" smtClean="0"/>
              <a:t>Open-e</a:t>
            </a:r>
            <a:r>
              <a:rPr lang="en-US" sz="2000" dirty="0" smtClean="0"/>
              <a:t> Gold</a:t>
            </a:r>
            <a:r>
              <a:rPr lang="ro-RO" sz="2000" dirty="0" smtClean="0"/>
              <a:t>, </a:t>
            </a:r>
            <a:r>
              <a:rPr lang="en-US" sz="2000" dirty="0" err="1"/>
              <a:t>Nexenta</a:t>
            </a:r>
            <a:r>
              <a:rPr lang="en-US" sz="2000" dirty="0"/>
              <a:t>, Pure Storage, </a:t>
            </a:r>
            <a:r>
              <a:rPr lang="en-US" sz="2000" dirty="0" err="1" smtClean="0"/>
              <a:t>Infortrend</a:t>
            </a:r>
            <a:r>
              <a:rPr lang="en-US" sz="2000" dirty="0" smtClean="0"/>
              <a:t> Partner;</a:t>
            </a:r>
            <a:endParaRPr lang="en-US" sz="2000" dirty="0"/>
          </a:p>
          <a:p>
            <a:pPr marL="342900" lvl="0" indent="-342900">
              <a:lnSpc>
                <a:spcPct val="95000"/>
              </a:lnSpc>
              <a:spcBef>
                <a:spcPts val="0"/>
              </a:spcBef>
            </a:pPr>
            <a:r>
              <a:rPr lang="en-US" sz="2000" dirty="0" smtClean="0"/>
              <a:t>Quantum</a:t>
            </a:r>
            <a:r>
              <a:rPr lang="en-US" sz="2000" dirty="0"/>
              <a:t>, </a:t>
            </a:r>
            <a:r>
              <a:rPr lang="en-US" sz="2000" dirty="0" err="1"/>
              <a:t>QLogic</a:t>
            </a:r>
            <a:r>
              <a:rPr lang="en-US" sz="2000" dirty="0"/>
              <a:t>, Promise Partner;</a:t>
            </a:r>
          </a:p>
          <a:p>
            <a:pPr marL="342900" lvl="0" indent="-342900">
              <a:lnSpc>
                <a:spcPct val="95000"/>
              </a:lnSpc>
              <a:spcBef>
                <a:spcPts val="0"/>
              </a:spcBef>
            </a:pPr>
            <a:r>
              <a:rPr lang="en-US" sz="2000" dirty="0" smtClean="0"/>
              <a:t>Toshiba</a:t>
            </a:r>
            <a:r>
              <a:rPr lang="en-US" sz="2000" dirty="0"/>
              <a:t>, Western Digital Partner;</a:t>
            </a:r>
          </a:p>
          <a:p>
            <a:pPr marL="342900" lvl="0" indent="-342900">
              <a:lnSpc>
                <a:spcPct val="95000"/>
              </a:lnSpc>
              <a:spcBef>
                <a:spcPts val="0"/>
              </a:spcBef>
            </a:pPr>
            <a:r>
              <a:rPr lang="en-US" sz="2000" dirty="0" err="1" smtClean="0"/>
              <a:t>RedHat</a:t>
            </a:r>
            <a:r>
              <a:rPr lang="en-US" sz="2000" dirty="0" smtClean="0"/>
              <a:t> </a:t>
            </a:r>
            <a:r>
              <a:rPr lang="en-US" sz="2000" dirty="0"/>
              <a:t>Partner;</a:t>
            </a:r>
          </a:p>
          <a:p>
            <a:pPr marL="342900" lvl="0" indent="-342900">
              <a:lnSpc>
                <a:spcPct val="95000"/>
              </a:lnSpc>
              <a:spcBef>
                <a:spcPts val="0"/>
              </a:spcBef>
            </a:pPr>
            <a:r>
              <a:rPr lang="en-US" sz="2000" dirty="0" smtClean="0"/>
              <a:t>Quanta</a:t>
            </a:r>
            <a:r>
              <a:rPr lang="en-US" sz="2000" dirty="0"/>
              <a:t>, Asus, Fujitsu, </a:t>
            </a:r>
            <a:r>
              <a:rPr lang="en-US" sz="2000" dirty="0" err="1"/>
              <a:t>InWin</a:t>
            </a:r>
            <a:r>
              <a:rPr lang="en-US" sz="2000" dirty="0"/>
              <a:t>, Kingston, Transcend Partner;</a:t>
            </a:r>
          </a:p>
          <a:p>
            <a:pPr marL="342900" lvl="0" indent="-342900">
              <a:lnSpc>
                <a:spcPct val="95000"/>
              </a:lnSpc>
              <a:spcBef>
                <a:spcPts val="0"/>
              </a:spcBef>
            </a:pPr>
            <a:r>
              <a:rPr lang="en-US" sz="2000" dirty="0" smtClean="0"/>
              <a:t>Partner of Symantec</a:t>
            </a:r>
            <a:r>
              <a:rPr lang="en-US" sz="2000" dirty="0"/>
              <a:t>, </a:t>
            </a:r>
            <a:r>
              <a:rPr lang="ro-RO" sz="2000" dirty="0"/>
              <a:t>McAfee, </a:t>
            </a:r>
            <a:r>
              <a:rPr lang="ro-RO" sz="2000" dirty="0" smtClean="0"/>
              <a:t>Veritas</a:t>
            </a:r>
            <a:r>
              <a:rPr lang="en-US" sz="2000" dirty="0" smtClean="0"/>
              <a:t> Partner.</a:t>
            </a:r>
            <a:endParaRPr lang="en-US" sz="2000" dirty="0"/>
          </a:p>
          <a:p>
            <a:pPr marL="0" lvl="0" indent="0">
              <a:lnSpc>
                <a:spcPct val="95000"/>
              </a:lnSpc>
              <a:spcBef>
                <a:spcPts val="0"/>
              </a:spcBef>
              <a:buNone/>
            </a:pPr>
            <a:endParaRPr lang="en-US" sz="2000" dirty="0"/>
          </a:p>
          <a:p>
            <a:pPr marL="0" indent="0">
              <a:buNone/>
            </a:pPr>
            <a:r>
              <a:rPr lang="en-US" sz="2000" dirty="0" smtClean="0"/>
              <a:t>Furthermore, </a:t>
            </a:r>
            <a:r>
              <a:rPr lang="en-US" sz="2000" dirty="0" err="1" smtClean="0"/>
              <a:t>Maguay</a:t>
            </a:r>
            <a:r>
              <a:rPr lang="en-US" sz="2000" dirty="0" smtClean="0"/>
              <a:t> also signed strategic partnerships with institutes and organizations of great reputation, such as ESA (European Space Agency) and ETP4HPC (European Technology Platform for High Performance Computing).</a:t>
            </a:r>
            <a:endParaRPr lang="en-US" sz="2000" dirty="0"/>
          </a:p>
          <a:p>
            <a:pPr marL="0" indent="0">
              <a:buNone/>
            </a:pPr>
            <a:endParaRPr lang="en-US"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631" y="5259103"/>
            <a:ext cx="2389378" cy="465346"/>
          </a:xfrm>
          <a:prstGeom prst="rect">
            <a:avLst/>
          </a:prstGeom>
        </p:spPr>
      </p:pic>
      <p:pic>
        <p:nvPicPr>
          <p:cNvPr id="19" name="Picture 18"/>
          <p:cNvPicPr>
            <a:picLocks noChangeAspect="1"/>
          </p:cNvPicPr>
          <p:nvPr/>
        </p:nvPicPr>
        <p:blipFill>
          <a:blip r:embed="rId5"/>
          <a:stretch>
            <a:fillRect/>
          </a:stretch>
        </p:blipFill>
        <p:spPr>
          <a:xfrm>
            <a:off x="2248400" y="5130693"/>
            <a:ext cx="1209308" cy="722166"/>
          </a:xfrm>
          <a:prstGeom prst="rect">
            <a:avLst/>
          </a:prstGeom>
        </p:spPr>
      </p:pic>
    </p:spTree>
    <p:extLst>
      <p:ext uri="{BB962C8B-B14F-4D97-AF65-F5344CB8AC3E}">
        <p14:creationId xmlns:p14="http://schemas.microsoft.com/office/powerpoint/2010/main" val="384212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System Builder</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478122" y="1227889"/>
            <a:ext cx="11138012" cy="4351338"/>
          </a:xfrm>
        </p:spPr>
        <p:txBody>
          <a:bodyPr>
            <a:normAutofit/>
          </a:bodyPr>
          <a:lstStyle/>
          <a:p>
            <a:pPr marL="0" indent="0">
              <a:lnSpc>
                <a:spcPct val="110000"/>
              </a:lnSpc>
              <a:buNone/>
              <a:defRPr/>
            </a:pPr>
            <a:r>
              <a:rPr lang="ro-RO" sz="2000" b="1" dirty="0" smtClean="0">
                <a:solidFill>
                  <a:srgbClr val="002060"/>
                </a:solidFill>
                <a:cs typeface="Arial" panose="020B0604020202020204" pitchFamily="34" charset="0"/>
              </a:rPr>
              <a:t>Product</a:t>
            </a:r>
            <a:r>
              <a:rPr lang="en-US" sz="2000" b="1" dirty="0" smtClean="0">
                <a:solidFill>
                  <a:srgbClr val="002060"/>
                </a:solidFill>
                <a:cs typeface="Arial" panose="020B0604020202020204" pitchFamily="34" charset="0"/>
              </a:rPr>
              <a:t>s</a:t>
            </a:r>
            <a:r>
              <a:rPr lang="ro-RO" sz="2000" b="1" dirty="0" smtClean="0">
                <a:solidFill>
                  <a:srgbClr val="002060"/>
                </a:solidFill>
                <a:cs typeface="Arial" panose="020B0604020202020204" pitchFamily="34" charset="0"/>
              </a:rPr>
              <a:t> and solutions</a:t>
            </a:r>
            <a:endParaRPr lang="ro-RO" sz="2000" b="1" dirty="0">
              <a:solidFill>
                <a:srgbClr val="002060"/>
              </a:solidFill>
              <a:cs typeface="Arial" panose="020B0604020202020204" pitchFamily="34" charset="0"/>
            </a:endParaRPr>
          </a:p>
          <a:p>
            <a:pPr marL="285750" indent="-285750">
              <a:buFont typeface="Wingdings" panose="05000000000000000000" pitchFamily="2" charset="2"/>
              <a:buChar char="Ø"/>
            </a:pPr>
            <a:r>
              <a:rPr lang="en-US" sz="2000" b="1" dirty="0" smtClean="0">
                <a:solidFill>
                  <a:prstClr val="black"/>
                </a:solidFill>
              </a:rPr>
              <a:t>Server</a:t>
            </a:r>
            <a:r>
              <a:rPr lang="ro-RO" sz="2000" b="1" dirty="0">
                <a:solidFill>
                  <a:prstClr val="black"/>
                </a:solidFill>
              </a:rPr>
              <a:t>s</a:t>
            </a:r>
            <a:r>
              <a:rPr lang="en-US" sz="2000" b="1" dirty="0" smtClean="0">
                <a:solidFill>
                  <a:prstClr val="black"/>
                </a:solidFill>
              </a:rPr>
              <a:t> </a:t>
            </a:r>
            <a:r>
              <a:rPr lang="en-US" sz="2000" b="1" dirty="0">
                <a:solidFill>
                  <a:prstClr val="black"/>
                </a:solidFill>
              </a:rPr>
              <a:t>-</a:t>
            </a:r>
            <a:r>
              <a:rPr lang="en-US" sz="2000" b="1" dirty="0" smtClean="0">
                <a:solidFill>
                  <a:prstClr val="black"/>
                </a:solidFill>
              </a:rPr>
              <a:t> </a:t>
            </a:r>
            <a:r>
              <a:rPr lang="en-US" sz="2000" dirty="0" err="1">
                <a:solidFill>
                  <a:prstClr val="black"/>
                </a:solidFill>
              </a:rPr>
              <a:t>eXpertServer</a:t>
            </a:r>
            <a:endParaRPr lang="en-US" sz="2000" dirty="0">
              <a:solidFill>
                <a:prstClr val="black"/>
              </a:solidFill>
            </a:endParaRPr>
          </a:p>
          <a:p>
            <a:pPr marL="285750" indent="-285750">
              <a:buFont typeface="Wingdings" panose="05000000000000000000" pitchFamily="2" charset="2"/>
              <a:buChar char="Ø"/>
            </a:pPr>
            <a:r>
              <a:rPr lang="en-US" sz="2000" b="1" dirty="0">
                <a:solidFill>
                  <a:prstClr val="black"/>
                </a:solidFill>
              </a:rPr>
              <a:t>Storage - </a:t>
            </a:r>
            <a:r>
              <a:rPr lang="en-US" sz="2000" dirty="0" err="1">
                <a:solidFill>
                  <a:prstClr val="black"/>
                </a:solidFill>
              </a:rPr>
              <a:t>eXpertStor</a:t>
            </a:r>
            <a:r>
              <a:rPr lang="en-US" sz="2000" dirty="0">
                <a:solidFill>
                  <a:prstClr val="black"/>
                </a:solidFill>
              </a:rPr>
              <a:t>, </a:t>
            </a:r>
            <a:r>
              <a:rPr lang="en-US" sz="2000" dirty="0" err="1">
                <a:solidFill>
                  <a:prstClr val="black"/>
                </a:solidFill>
              </a:rPr>
              <a:t>PowerStor</a:t>
            </a:r>
            <a:endParaRPr lang="ro-RO" sz="2000" dirty="0">
              <a:solidFill>
                <a:prstClr val="black"/>
              </a:solidFill>
            </a:endParaRPr>
          </a:p>
          <a:p>
            <a:pPr marL="285750" indent="-285750">
              <a:buFont typeface="Wingdings" panose="05000000000000000000" pitchFamily="2" charset="2"/>
              <a:buChar char="Ø"/>
            </a:pPr>
            <a:r>
              <a:rPr lang="ro-RO" sz="2000" b="1" dirty="0" err="1" smtClean="0">
                <a:solidFill>
                  <a:prstClr val="black"/>
                </a:solidFill>
              </a:rPr>
              <a:t>Desktops</a:t>
            </a:r>
            <a:r>
              <a:rPr lang="en-US" sz="2000" dirty="0">
                <a:solidFill>
                  <a:prstClr val="black"/>
                </a:solidFill>
              </a:rPr>
              <a:t> </a:t>
            </a:r>
            <a:r>
              <a:rPr lang="en-US" sz="2000" b="1" dirty="0" smtClean="0">
                <a:solidFill>
                  <a:prstClr val="black"/>
                </a:solidFill>
              </a:rPr>
              <a:t>-</a:t>
            </a:r>
            <a:r>
              <a:rPr lang="en-US" sz="2000" dirty="0" smtClean="0">
                <a:solidFill>
                  <a:prstClr val="black"/>
                </a:solidFill>
              </a:rPr>
              <a:t> </a:t>
            </a:r>
            <a:r>
              <a:rPr lang="en-US" sz="2000" dirty="0" err="1">
                <a:solidFill>
                  <a:prstClr val="black"/>
                </a:solidFill>
              </a:rPr>
              <a:t>OfficePower</a:t>
            </a:r>
            <a:r>
              <a:rPr lang="en-US" sz="2000" dirty="0">
                <a:solidFill>
                  <a:prstClr val="black"/>
                </a:solidFill>
              </a:rPr>
              <a:t>, </a:t>
            </a:r>
            <a:r>
              <a:rPr lang="en-US" sz="2000" dirty="0" err="1">
                <a:solidFill>
                  <a:prstClr val="black"/>
                </a:solidFill>
              </a:rPr>
              <a:t>GamePower</a:t>
            </a:r>
            <a:r>
              <a:rPr lang="en-US" sz="2000" dirty="0">
                <a:solidFill>
                  <a:prstClr val="black"/>
                </a:solidFill>
              </a:rPr>
              <a:t>, PowerStation</a:t>
            </a:r>
            <a:endParaRPr lang="en-US" sz="2000" b="1" dirty="0">
              <a:solidFill>
                <a:prstClr val="black"/>
              </a:solidFill>
            </a:endParaRPr>
          </a:p>
          <a:p>
            <a:pPr marL="285750" indent="-285750">
              <a:buFont typeface="Wingdings" panose="05000000000000000000" pitchFamily="2" charset="2"/>
              <a:buChar char="Ø"/>
            </a:pPr>
            <a:r>
              <a:rPr lang="ro-RO" sz="2000" b="1" dirty="0" smtClean="0">
                <a:solidFill>
                  <a:prstClr val="black"/>
                </a:solidFill>
              </a:rPr>
              <a:t>Mobile </a:t>
            </a:r>
            <a:r>
              <a:rPr lang="ro-RO" sz="2000" b="1" dirty="0" err="1" smtClean="0">
                <a:solidFill>
                  <a:prstClr val="black"/>
                </a:solidFill>
              </a:rPr>
              <a:t>PCs</a:t>
            </a:r>
            <a:r>
              <a:rPr lang="ro-RO" sz="2000" b="1" dirty="0" smtClean="0">
                <a:solidFill>
                  <a:prstClr val="black"/>
                </a:solidFill>
              </a:rPr>
              <a:t> </a:t>
            </a:r>
            <a:r>
              <a:rPr lang="en-US" sz="2000" b="1" dirty="0" smtClean="0">
                <a:solidFill>
                  <a:prstClr val="black"/>
                </a:solidFill>
              </a:rPr>
              <a:t>- </a:t>
            </a:r>
            <a:r>
              <a:rPr lang="en-US" sz="2000" dirty="0" err="1">
                <a:solidFill>
                  <a:prstClr val="black"/>
                </a:solidFill>
              </a:rPr>
              <a:t>MyWay</a:t>
            </a:r>
            <a:endParaRPr lang="en-US" sz="2000" dirty="0">
              <a:solidFill>
                <a:prstClr val="black"/>
              </a:solidFill>
            </a:endParaRPr>
          </a:p>
          <a:p>
            <a:pPr>
              <a:lnSpc>
                <a:spcPct val="110000"/>
              </a:lnSpc>
              <a:defRPr/>
            </a:pPr>
            <a:endParaRPr lang="ro-RO" sz="2000" dirty="0">
              <a:solidFill>
                <a:prstClr val="black"/>
              </a:solidFill>
              <a:cs typeface="Arial" panose="020B0604020202020204" pitchFamily="34" charset="0"/>
            </a:endParaRPr>
          </a:p>
          <a:p>
            <a:pPr marL="0" indent="0">
              <a:buNone/>
            </a:pPr>
            <a:endParaRPr lang="en-US" sz="2000" b="1" dirty="0">
              <a:solidFill>
                <a:prstClr val="black"/>
              </a:solidFill>
              <a:cs typeface="Arial" panose="020B0604020202020204" pitchFamily="34" charset="0"/>
            </a:endParaRPr>
          </a:p>
          <a:p>
            <a:pPr marL="0" indent="0">
              <a:buNone/>
            </a:pPr>
            <a:r>
              <a:rPr lang="ro-RO" sz="2000" b="1" dirty="0" smtClean="0">
                <a:solidFill>
                  <a:prstClr val="black"/>
                </a:solidFill>
              </a:rPr>
              <a:t>Server systems </a:t>
            </a:r>
            <a:r>
              <a:rPr lang="en-US" sz="2000" dirty="0" smtClean="0">
                <a:solidFill>
                  <a:prstClr val="black"/>
                </a:solidFill>
              </a:rPr>
              <a:t>are the main focus </a:t>
            </a:r>
            <a:r>
              <a:rPr lang="ro-RO" sz="2000" dirty="0" smtClean="0">
                <a:solidFill>
                  <a:prstClr val="black"/>
                </a:solidFill>
              </a:rPr>
              <a:t>of Maguay’s business activity.</a:t>
            </a:r>
            <a:r>
              <a:rPr lang="en-US" sz="2000" dirty="0" smtClean="0">
                <a:solidFill>
                  <a:prstClr val="black"/>
                </a:solidFill>
              </a:rPr>
              <a:t> </a:t>
            </a:r>
            <a:r>
              <a:rPr lang="ro-RO" sz="2000" dirty="0" smtClean="0">
                <a:solidFill>
                  <a:prstClr val="black"/>
                </a:solidFill>
                <a:cs typeface="Arial" panose="020B0604020202020204" pitchFamily="34" charset="0"/>
              </a:rPr>
              <a:t>In the past 10 years, Maguay</a:t>
            </a:r>
            <a:r>
              <a:rPr lang="ro-RO" sz="2000" dirty="0">
                <a:solidFill>
                  <a:prstClr val="black"/>
                </a:solidFill>
                <a:cs typeface="Arial" panose="020B0604020202020204" pitchFamily="34" charset="0"/>
              </a:rPr>
              <a:t> </a:t>
            </a:r>
            <a:r>
              <a:rPr lang="ro-RO" sz="2000" dirty="0" smtClean="0">
                <a:solidFill>
                  <a:prstClr val="black"/>
                </a:solidFill>
                <a:cs typeface="Arial" panose="020B0604020202020204" pitchFamily="34" charset="0"/>
              </a:rPr>
              <a:t>has </a:t>
            </a:r>
            <a:r>
              <a:rPr lang="en-US" sz="2000" dirty="0" smtClean="0">
                <a:solidFill>
                  <a:prstClr val="black"/>
                </a:solidFill>
                <a:cs typeface="Arial" panose="020B0604020202020204" pitchFamily="34" charset="0"/>
              </a:rPr>
              <a:t>ranked 5</a:t>
            </a:r>
            <a:r>
              <a:rPr lang="en-US" sz="2000" baseline="30000" dirty="0" smtClean="0">
                <a:solidFill>
                  <a:prstClr val="black"/>
                </a:solidFill>
                <a:cs typeface="Arial" panose="020B0604020202020204" pitchFamily="34" charset="0"/>
              </a:rPr>
              <a:t>th</a:t>
            </a:r>
            <a:r>
              <a:rPr lang="en-US" sz="2000" dirty="0" smtClean="0">
                <a:solidFill>
                  <a:prstClr val="black"/>
                </a:solidFill>
                <a:cs typeface="Arial" panose="020B0604020202020204" pitchFamily="34" charset="0"/>
              </a:rPr>
              <a:t> </a:t>
            </a:r>
            <a:r>
              <a:rPr lang="ro-RO" sz="2000" dirty="0" smtClean="0">
                <a:solidFill>
                  <a:prstClr val="black"/>
                </a:solidFill>
                <a:cs typeface="Arial" panose="020B0604020202020204" pitchFamily="34" charset="0"/>
              </a:rPr>
              <a:t>in </a:t>
            </a:r>
            <a:r>
              <a:rPr lang="en-US" sz="2000" dirty="0" smtClean="0">
                <a:solidFill>
                  <a:prstClr val="black"/>
                </a:solidFill>
                <a:cs typeface="Arial" panose="020B0604020202020204" pitchFamily="34" charset="0"/>
              </a:rPr>
              <a:t>the </a:t>
            </a:r>
            <a:r>
              <a:rPr lang="ro-RO" sz="2000" b="1" dirty="0" smtClean="0">
                <a:solidFill>
                  <a:prstClr val="black"/>
                </a:solidFill>
                <a:cs typeface="Arial" panose="020B0604020202020204" pitchFamily="34" charset="0"/>
              </a:rPr>
              <a:t>Top 5 Server vendors</a:t>
            </a:r>
            <a:r>
              <a:rPr lang="ro-RO" sz="2000" dirty="0" smtClean="0">
                <a:solidFill>
                  <a:prstClr val="black"/>
                </a:solidFill>
                <a:cs typeface="Arial" panose="020B0604020202020204" pitchFamily="34" charset="0"/>
              </a:rPr>
              <a:t> (source IDC).</a:t>
            </a:r>
            <a:endParaRPr lang="ro-RO" sz="2000" dirty="0">
              <a:solidFill>
                <a:prstClr val="black"/>
              </a:solidFill>
              <a:cs typeface="Arial" panose="020B0604020202020204" pitchFamily="34" charset="0"/>
            </a:endParaRPr>
          </a:p>
          <a:p>
            <a:pPr marL="0" lvl="0" indent="0">
              <a:lnSpc>
                <a:spcPct val="95000"/>
              </a:lnSpc>
              <a:spcBef>
                <a:spcPts val="0"/>
              </a:spcBef>
              <a:buNone/>
            </a:pPr>
            <a:endParaRPr lang="en-US" sz="2000" dirty="0"/>
          </a:p>
          <a:p>
            <a:pPr marL="0" indent="0">
              <a:buNone/>
            </a:pP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287" y="1713841"/>
            <a:ext cx="4825999" cy="4910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558" y="2286508"/>
            <a:ext cx="2311258" cy="79961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8240" y="2854045"/>
            <a:ext cx="3546427" cy="42010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9201" y="2476764"/>
            <a:ext cx="1643622" cy="377282"/>
          </a:xfrm>
          <a:prstGeom prst="rect">
            <a:avLst/>
          </a:prstGeom>
        </p:spPr>
      </p:pic>
    </p:spTree>
    <p:extLst>
      <p:ext uri="{BB962C8B-B14F-4D97-AF65-F5344CB8AC3E}">
        <p14:creationId xmlns:p14="http://schemas.microsoft.com/office/powerpoint/2010/main" val="266214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System Builder</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725771" y="1060724"/>
            <a:ext cx="9446929" cy="4594703"/>
          </a:xfrm>
        </p:spPr>
        <p:txBody>
          <a:bodyPr>
            <a:normAutofit fontScale="92500" lnSpcReduction="10000"/>
          </a:bodyPr>
          <a:lstStyle/>
          <a:p>
            <a:pPr marL="0" indent="0" algn="ctr">
              <a:lnSpc>
                <a:spcPct val="100000"/>
              </a:lnSpc>
              <a:buNone/>
            </a:pPr>
            <a:r>
              <a:rPr lang="en-US" sz="2600" b="1" dirty="0">
                <a:solidFill>
                  <a:srgbClr val="19398A"/>
                </a:solidFill>
                <a:cs typeface="Arial" panose="020B0604020202020204" pitchFamily="34" charset="0"/>
              </a:rPr>
              <a:t>INTEL PARTNERSHIP</a:t>
            </a:r>
          </a:p>
          <a:p>
            <a:pPr marL="0" indent="0">
              <a:buNone/>
            </a:pPr>
            <a:endParaRPr lang="ro-RO" sz="2000" dirty="0">
              <a:solidFill>
                <a:prstClr val="black"/>
              </a:solidFill>
              <a:cs typeface="Arial" panose="020B0604020202020204" pitchFamily="34" charset="0"/>
            </a:endParaRPr>
          </a:p>
          <a:p>
            <a:endParaRPr lang="ro-RO" sz="2000" dirty="0">
              <a:solidFill>
                <a:prstClr val="black"/>
              </a:solidFill>
              <a:cs typeface="Arial" panose="020B0604020202020204" pitchFamily="34" charset="0"/>
            </a:endParaRPr>
          </a:p>
          <a:p>
            <a:pPr marL="0" indent="0">
              <a:buNone/>
            </a:pPr>
            <a:endParaRPr lang="en-US" sz="2000" dirty="0" smtClean="0"/>
          </a:p>
          <a:p>
            <a:pPr marL="0" indent="0">
              <a:buNone/>
            </a:pPr>
            <a:endParaRPr lang="en-US" sz="2000" dirty="0"/>
          </a:p>
          <a:p>
            <a:pPr marL="0" indent="0">
              <a:buNone/>
            </a:pPr>
            <a:endParaRPr lang="en-US" sz="2000" dirty="0" smtClean="0"/>
          </a:p>
          <a:p>
            <a:pPr marL="285750" indent="-285750"/>
            <a:r>
              <a:rPr lang="en-US" sz="2600" dirty="0" smtClean="0"/>
              <a:t>Datacenter </a:t>
            </a:r>
            <a:r>
              <a:rPr lang="en-US" sz="2600" dirty="0"/>
              <a:t>solutions</a:t>
            </a:r>
          </a:p>
          <a:p>
            <a:pPr marL="285750" indent="-285750"/>
            <a:r>
              <a:rPr lang="en-US" sz="2600" dirty="0"/>
              <a:t>Intel Technical Trainings</a:t>
            </a:r>
          </a:p>
          <a:p>
            <a:pPr marL="285750" indent="-285750"/>
            <a:r>
              <a:rPr lang="en-US" sz="2600" dirty="0"/>
              <a:t>Suport from Intel technical experts and solution architects</a:t>
            </a:r>
          </a:p>
          <a:p>
            <a:pPr marL="285750" indent="-285750"/>
            <a:r>
              <a:rPr lang="en-US" sz="2600" dirty="0"/>
              <a:t>Best TCO</a:t>
            </a:r>
          </a:p>
          <a:p>
            <a:pPr marL="285750" indent="-285750"/>
            <a:r>
              <a:rPr lang="en-US" sz="2600" dirty="0"/>
              <a:t>All hardware solutions are  tested “Intel Select” architectures</a:t>
            </a:r>
          </a:p>
          <a:p>
            <a:pPr marL="0" indent="0">
              <a:buNone/>
            </a:pPr>
            <a:endParaRPr lang="en-US" sz="2600" dirty="0"/>
          </a:p>
          <a:p>
            <a:pPr marL="0" lvl="0" indent="0">
              <a:lnSpc>
                <a:spcPct val="95000"/>
              </a:lnSpc>
              <a:spcBef>
                <a:spcPts val="0"/>
              </a:spcBef>
              <a:buNone/>
            </a:pPr>
            <a:endParaRPr lang="en-US" sz="2600" dirty="0"/>
          </a:p>
        </p:txBody>
      </p:sp>
      <p:pic>
        <p:nvPicPr>
          <p:cNvPr id="15" name="Picture 14"/>
          <p:cNvPicPr>
            <a:picLocks noChangeAspect="1"/>
          </p:cNvPicPr>
          <p:nvPr/>
        </p:nvPicPr>
        <p:blipFill>
          <a:blip r:embed="rId4"/>
          <a:stretch>
            <a:fillRect/>
          </a:stretch>
        </p:blipFill>
        <p:spPr>
          <a:xfrm>
            <a:off x="9269864" y="3605922"/>
            <a:ext cx="2145331" cy="296126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754" y="1583197"/>
            <a:ext cx="2556019" cy="131038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1300" y="1583197"/>
            <a:ext cx="2552700" cy="1310386"/>
          </a:xfrm>
          <a:prstGeom prst="rect">
            <a:avLst/>
          </a:prstGeom>
        </p:spPr>
      </p:pic>
      <p:pic>
        <p:nvPicPr>
          <p:cNvPr id="12" name="Picture 11"/>
          <p:cNvPicPr>
            <a:picLocks noChangeAspect="1"/>
          </p:cNvPicPr>
          <p:nvPr/>
        </p:nvPicPr>
        <p:blipFill>
          <a:blip r:embed="rId7"/>
          <a:stretch>
            <a:fillRect/>
          </a:stretch>
        </p:blipFill>
        <p:spPr>
          <a:xfrm>
            <a:off x="1244600" y="5320569"/>
            <a:ext cx="3136078" cy="1035010"/>
          </a:xfrm>
          <a:prstGeom prst="rect">
            <a:avLst/>
          </a:prstGeom>
        </p:spPr>
      </p:pic>
      <p:pic>
        <p:nvPicPr>
          <p:cNvPr id="13" name="Picture 12"/>
          <p:cNvPicPr>
            <a:picLocks noChangeAspect="1"/>
          </p:cNvPicPr>
          <p:nvPr/>
        </p:nvPicPr>
        <p:blipFill>
          <a:blip r:embed="rId8"/>
          <a:stretch>
            <a:fillRect/>
          </a:stretch>
        </p:blipFill>
        <p:spPr>
          <a:xfrm>
            <a:off x="4380678" y="5929007"/>
            <a:ext cx="3486150" cy="638175"/>
          </a:xfrm>
          <a:prstGeom prst="rect">
            <a:avLst/>
          </a:prstGeom>
        </p:spPr>
      </p:pic>
    </p:spTree>
    <p:extLst>
      <p:ext uri="{BB962C8B-B14F-4D97-AF65-F5344CB8AC3E}">
        <p14:creationId xmlns:p14="http://schemas.microsoft.com/office/powerpoint/2010/main" val="2489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61365" y="7648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TextBox 3"/>
          <p:cNvSpPr txBox="1"/>
          <p:nvPr/>
        </p:nvSpPr>
        <p:spPr>
          <a:xfrm>
            <a:off x="383913" y="181158"/>
            <a:ext cx="11576649" cy="461665"/>
          </a:xfrm>
          <a:prstGeom prst="rect">
            <a:avLst/>
          </a:prstGeom>
          <a:noFill/>
        </p:spPr>
        <p:txBody>
          <a:bodyPr wrap="square" rtlCol="0">
            <a:spAutoFit/>
          </a:bodyPr>
          <a:lstStyle/>
          <a:p>
            <a:r>
              <a:rPr lang="en-US" sz="2400" b="1" dirty="0" smtClean="0">
                <a:solidFill>
                  <a:srgbClr val="0A1971"/>
                </a:solidFill>
                <a:cs typeface="Arial" panose="020B0604020202020204" pitchFamily="34" charset="0"/>
              </a:rPr>
              <a:t>System Builder – References</a:t>
            </a:r>
            <a:endParaRPr lang="ro-RO" sz="2400" b="1" dirty="0">
              <a:solidFill>
                <a:srgbClr val="0A1971"/>
              </a:solidFill>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sp>
        <p:nvSpPr>
          <p:cNvPr id="5" name="Content Placeholder 4"/>
          <p:cNvSpPr>
            <a:spLocks noGrp="1"/>
          </p:cNvSpPr>
          <p:nvPr>
            <p:ph idx="1"/>
          </p:nvPr>
        </p:nvSpPr>
        <p:spPr>
          <a:xfrm>
            <a:off x="630521" y="1111845"/>
            <a:ext cx="10923304" cy="5117505"/>
          </a:xfrm>
        </p:spPr>
        <p:txBody>
          <a:bodyPr>
            <a:normAutofit fontScale="70000" lnSpcReduction="20000"/>
          </a:bodyPr>
          <a:lstStyle/>
          <a:p>
            <a:pPr marL="0" indent="0">
              <a:buNone/>
            </a:pPr>
            <a:endParaRPr lang="en-US" sz="2000" dirty="0" smtClean="0">
              <a:solidFill>
                <a:prstClr val="black"/>
              </a:solidFill>
            </a:endParaRPr>
          </a:p>
          <a:p>
            <a:pPr marL="342900" lvl="0" indent="-342900">
              <a:lnSpc>
                <a:spcPct val="100000"/>
              </a:lnSpc>
              <a:spcBef>
                <a:spcPts val="0"/>
              </a:spcBef>
              <a:buFont typeface="Wingdings" panose="05000000000000000000" pitchFamily="2" charset="2"/>
              <a:buChar char="Ø"/>
            </a:pPr>
            <a:r>
              <a:rPr lang="ro-RO" sz="2600" b="1" dirty="0">
                <a:solidFill>
                  <a:prstClr val="black"/>
                </a:solidFill>
              </a:rPr>
              <a:t>CERN </a:t>
            </a:r>
            <a:r>
              <a:rPr lang="ro-RO" sz="2600" b="1" dirty="0" smtClean="0">
                <a:solidFill>
                  <a:prstClr val="black"/>
                </a:solidFill>
              </a:rPr>
              <a:t>– The </a:t>
            </a:r>
            <a:r>
              <a:rPr lang="ro-RO" sz="2600" b="1" dirty="0" smtClean="0"/>
              <a:t>European Organisation </a:t>
            </a:r>
            <a:r>
              <a:rPr lang="ro-RO" sz="2600" b="1" dirty="0"/>
              <a:t>for Nuclear Research</a:t>
            </a:r>
            <a:r>
              <a:rPr lang="ro-RO" sz="3600" b="1" dirty="0" smtClean="0">
                <a:solidFill>
                  <a:prstClr val="black"/>
                </a:solidFill>
              </a:rPr>
              <a:t> </a:t>
            </a:r>
            <a:r>
              <a:rPr lang="ro-RO" sz="2600" b="1" dirty="0" smtClean="0">
                <a:solidFill>
                  <a:prstClr val="black"/>
                </a:solidFill>
              </a:rPr>
              <a:t>– </a:t>
            </a:r>
            <a:r>
              <a:rPr lang="en-US" sz="2600" dirty="0" smtClean="0">
                <a:solidFill>
                  <a:prstClr val="black"/>
                </a:solidFill>
              </a:rPr>
              <a:t>supply since 2017 High Performance Computing (HPC) system – server grid, based on </a:t>
            </a:r>
            <a:r>
              <a:rPr lang="en-US" sz="2600" dirty="0" smtClean="0"/>
              <a:t>516 </a:t>
            </a:r>
            <a:r>
              <a:rPr lang="en-US" sz="2600" dirty="0"/>
              <a:t>Intel Xeon Scalable </a:t>
            </a:r>
            <a:r>
              <a:rPr lang="en-US" sz="2600" dirty="0" err="1"/>
              <a:t>eXpertServer</a:t>
            </a:r>
            <a:r>
              <a:rPr lang="en-US" sz="2600" dirty="0"/>
              <a:t> nodes totaling ~ 16,500 cores. In 2019, we delivered in HPC / BIG-DATA projects: 406 state-of-the-art platform-based servers and ~ </a:t>
            </a:r>
            <a:r>
              <a:rPr lang="en-US" sz="2600" dirty="0" smtClean="0"/>
              <a:t>44 </a:t>
            </a:r>
            <a:r>
              <a:rPr lang="en-US" sz="2600" dirty="0"/>
              <a:t>PB storage</a:t>
            </a:r>
            <a:r>
              <a:rPr lang="en-US" sz="2600" dirty="0" smtClean="0"/>
              <a:t>. </a:t>
            </a:r>
            <a:br>
              <a:rPr lang="en-US" sz="2600" dirty="0" smtClean="0"/>
            </a:br>
            <a:endParaRPr lang="en-US" sz="2600" b="1" dirty="0" smtClean="0">
              <a:solidFill>
                <a:prstClr val="black"/>
              </a:solidFill>
            </a:endParaRPr>
          </a:p>
          <a:p>
            <a:pPr marL="342900" lvl="0" indent="-342900">
              <a:lnSpc>
                <a:spcPct val="100000"/>
              </a:lnSpc>
              <a:spcBef>
                <a:spcPts val="0"/>
              </a:spcBef>
              <a:buFont typeface="Wingdings" panose="05000000000000000000" pitchFamily="2" charset="2"/>
              <a:buChar char="Ø"/>
            </a:pPr>
            <a:r>
              <a:rPr lang="ro-RO" sz="2600" b="1" dirty="0" smtClean="0">
                <a:solidFill>
                  <a:prstClr val="black"/>
                </a:solidFill>
              </a:rPr>
              <a:t>MAPN </a:t>
            </a:r>
            <a:r>
              <a:rPr lang="ro-RO" sz="2600" b="1" dirty="0">
                <a:solidFill>
                  <a:prstClr val="black"/>
                </a:solidFill>
              </a:rPr>
              <a:t>- </a:t>
            </a:r>
            <a:r>
              <a:rPr lang="en-US" sz="2600" b="1" dirty="0" smtClean="0"/>
              <a:t>Ministry </a:t>
            </a:r>
            <a:r>
              <a:rPr lang="en-US" sz="2600" b="1" dirty="0"/>
              <a:t>of Defense - </a:t>
            </a:r>
            <a:r>
              <a:rPr lang="en-US" sz="2600" dirty="0"/>
              <a:t>over 15,000 desktop stations, notebooks, servers, and high-availability, high-performance storage solutions in multi-protocol enterprise architecture, provided since 2009. </a:t>
            </a:r>
          </a:p>
          <a:p>
            <a:pPr marL="342900" lvl="0" indent="-342900">
              <a:lnSpc>
                <a:spcPct val="100000"/>
              </a:lnSpc>
              <a:spcBef>
                <a:spcPts val="0"/>
              </a:spcBef>
              <a:buFont typeface="Wingdings" panose="05000000000000000000" pitchFamily="2" charset="2"/>
              <a:buChar char="Ø"/>
            </a:pPr>
            <a:endParaRPr lang="en-US" sz="2600" b="1" dirty="0" smtClean="0">
              <a:solidFill>
                <a:prstClr val="black"/>
              </a:solidFill>
            </a:endParaRPr>
          </a:p>
          <a:p>
            <a:pPr marL="342900" lvl="0" indent="-342900">
              <a:lnSpc>
                <a:spcPct val="100000"/>
              </a:lnSpc>
              <a:spcBef>
                <a:spcPts val="0"/>
              </a:spcBef>
              <a:buFont typeface="Wingdings" panose="05000000000000000000" pitchFamily="2" charset="2"/>
              <a:buChar char="Ø"/>
            </a:pPr>
            <a:r>
              <a:rPr lang="en-US" sz="2600" b="1" dirty="0" smtClean="0">
                <a:solidFill>
                  <a:prstClr val="black"/>
                </a:solidFill>
              </a:rPr>
              <a:t>Ministry of Internal Affairs </a:t>
            </a:r>
            <a:r>
              <a:rPr lang="en-US" sz="2600" dirty="0" smtClean="0">
                <a:solidFill>
                  <a:prstClr val="black"/>
                </a:solidFill>
              </a:rPr>
              <a:t>- computer </a:t>
            </a:r>
            <a:r>
              <a:rPr lang="en-US" sz="2600" dirty="0" err="1" smtClean="0">
                <a:solidFill>
                  <a:prstClr val="black"/>
                </a:solidFill>
              </a:rPr>
              <a:t>equipments</a:t>
            </a:r>
            <a:r>
              <a:rPr lang="en-US" sz="2600" dirty="0" smtClean="0">
                <a:solidFill>
                  <a:prstClr val="black"/>
                </a:solidFill>
              </a:rPr>
              <a:t> supply for units belonging to the Central Segment of M.A.I and other units subordinated to M.A.I.</a:t>
            </a:r>
            <a:endParaRPr lang="ro-RO" sz="2600" dirty="0" smtClean="0">
              <a:solidFill>
                <a:prstClr val="black"/>
              </a:solidFill>
            </a:endParaRPr>
          </a:p>
          <a:p>
            <a:pPr marL="285750" lvl="0" indent="-285750">
              <a:lnSpc>
                <a:spcPct val="100000"/>
              </a:lnSpc>
              <a:spcBef>
                <a:spcPts val="0"/>
              </a:spcBef>
              <a:buFont typeface="Wingdings" panose="05000000000000000000" pitchFamily="2" charset="2"/>
              <a:buChar char="Ø"/>
            </a:pPr>
            <a:endParaRPr lang="ro-RO" sz="2600" dirty="0">
              <a:solidFill>
                <a:prstClr val="black"/>
              </a:solidFill>
            </a:endParaRPr>
          </a:p>
          <a:p>
            <a:pPr marL="285750" indent="-285750">
              <a:buFont typeface="Wingdings" panose="05000000000000000000" pitchFamily="2" charset="2"/>
              <a:buChar char="Ø"/>
            </a:pPr>
            <a:r>
              <a:rPr lang="en-US" sz="2600" b="1" dirty="0"/>
              <a:t>Ministry of Finance</a:t>
            </a:r>
            <a:r>
              <a:rPr lang="en-US" sz="2600" dirty="0" smtClean="0">
                <a:solidFill>
                  <a:prstClr val="black"/>
                </a:solidFill>
              </a:rPr>
              <a:t>– </a:t>
            </a:r>
            <a:r>
              <a:rPr lang="en-US" sz="2600" dirty="0" smtClean="0"/>
              <a:t>supply </a:t>
            </a:r>
            <a:r>
              <a:rPr lang="en-US" sz="2600" dirty="0"/>
              <a:t>of 1100 office workstations;</a:t>
            </a:r>
          </a:p>
          <a:p>
            <a:pPr marL="285750" lvl="0" indent="-285750">
              <a:lnSpc>
                <a:spcPct val="100000"/>
              </a:lnSpc>
              <a:spcBef>
                <a:spcPts val="0"/>
              </a:spcBef>
              <a:buFont typeface="Wingdings" panose="05000000000000000000" pitchFamily="2" charset="2"/>
              <a:buChar char="Ø"/>
            </a:pPr>
            <a:endParaRPr lang="ro-RO" sz="2600" dirty="0" smtClean="0">
              <a:solidFill>
                <a:prstClr val="black"/>
              </a:solidFill>
            </a:endParaRPr>
          </a:p>
          <a:p>
            <a:pPr marL="285750" lvl="0" indent="-285750">
              <a:buFont typeface="Wingdings" panose="05000000000000000000" pitchFamily="2" charset="2"/>
              <a:buChar char="Ø"/>
            </a:pPr>
            <a:r>
              <a:rPr lang="en-US" sz="2600" b="1" dirty="0"/>
              <a:t>Romanian Auto Registry </a:t>
            </a:r>
            <a:endParaRPr lang="en-US" sz="2600" dirty="0"/>
          </a:p>
          <a:p>
            <a:pPr marL="742950" lvl="1" indent="-285750"/>
            <a:r>
              <a:rPr lang="en-US" dirty="0" smtClean="0"/>
              <a:t>Big </a:t>
            </a:r>
            <a:r>
              <a:rPr lang="en-US" dirty="0"/>
              <a:t>Data Infrastructure and integrated </a:t>
            </a:r>
            <a:r>
              <a:rPr lang="en-US" dirty="0" smtClean="0"/>
              <a:t>hardware &amp; </a:t>
            </a:r>
            <a:r>
              <a:rPr lang="en-US" dirty="0"/>
              <a:t>software system for consolidating Oracle databases, over </a:t>
            </a:r>
            <a:r>
              <a:rPr lang="en-US" b="1" dirty="0"/>
              <a:t>1PB</a:t>
            </a:r>
            <a:r>
              <a:rPr lang="en-US" dirty="0"/>
              <a:t> of enterprise storage capacity;</a:t>
            </a:r>
          </a:p>
          <a:p>
            <a:pPr marL="742950" lvl="1" indent="-285750"/>
            <a:r>
              <a:rPr lang="en-US" dirty="0"/>
              <a:t>50 </a:t>
            </a:r>
            <a:r>
              <a:rPr lang="en-US" dirty="0" err="1"/>
              <a:t>Maguay</a:t>
            </a:r>
            <a:r>
              <a:rPr lang="en-US" dirty="0"/>
              <a:t> </a:t>
            </a:r>
            <a:r>
              <a:rPr lang="en-US" dirty="0" err="1"/>
              <a:t>eXpertServers</a:t>
            </a:r>
            <a:r>
              <a:rPr lang="en-US" dirty="0"/>
              <a:t> for Romanian Auto Registry branches around Romania</a:t>
            </a:r>
            <a:r>
              <a:rPr lang="en-US" dirty="0" smtClean="0"/>
              <a:t>;</a:t>
            </a:r>
          </a:p>
          <a:p>
            <a:pPr marL="742950" lvl="1" indent="-285750"/>
            <a:r>
              <a:rPr lang="en-US" sz="2600" dirty="0" err="1" smtClean="0"/>
              <a:t>OfficePower</a:t>
            </a:r>
            <a:r>
              <a:rPr lang="en-US" sz="2600" dirty="0" smtClean="0"/>
              <a:t> workstations and industrial tablets</a:t>
            </a:r>
            <a:endParaRPr lang="en-US" sz="2600" dirty="0"/>
          </a:p>
          <a:p>
            <a:pPr marL="0" indent="0">
              <a:buNone/>
            </a:pPr>
            <a:endParaRPr lang="en-US" dirty="0"/>
          </a:p>
        </p:txBody>
      </p:sp>
    </p:spTree>
    <p:extLst>
      <p:ext uri="{BB962C8B-B14F-4D97-AF65-F5344CB8AC3E}">
        <p14:creationId xmlns:p14="http://schemas.microsoft.com/office/powerpoint/2010/main" val="250251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93637" y="127870"/>
            <a:ext cx="3396343" cy="879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864" y="336957"/>
            <a:ext cx="2585063" cy="46139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800" y="457200"/>
            <a:ext cx="6604000" cy="5867400"/>
          </a:xfrm>
          <a:prstGeom prst="rect">
            <a:avLst/>
          </a:prstGeom>
        </p:spPr>
      </p:pic>
    </p:spTree>
    <p:extLst>
      <p:ext uri="{BB962C8B-B14F-4D97-AF65-F5344CB8AC3E}">
        <p14:creationId xmlns:p14="http://schemas.microsoft.com/office/powerpoint/2010/main" val="2903943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2217</TotalTime>
  <Words>1899</Words>
  <Application>Microsoft Office PowerPoint</Application>
  <PresentationFormat>Widescreen</PresentationFormat>
  <Paragraphs>194</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Costel Mazilu</dc:creator>
  <cp:lastModifiedBy>Mihaela Iorgulescu</cp:lastModifiedBy>
  <cp:revision>130</cp:revision>
  <dcterms:created xsi:type="dcterms:W3CDTF">2016-10-04T08:22:02Z</dcterms:created>
  <dcterms:modified xsi:type="dcterms:W3CDTF">2021-03-17T10:15:08Z</dcterms:modified>
</cp:coreProperties>
</file>